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7" r:id="rId2"/>
    <p:sldId id="309" r:id="rId3"/>
    <p:sldId id="364" r:id="rId4"/>
    <p:sldId id="300" r:id="rId5"/>
    <p:sldId id="297" r:id="rId6"/>
    <p:sldId id="354" r:id="rId7"/>
    <p:sldId id="353" r:id="rId8"/>
    <p:sldId id="301" r:id="rId9"/>
    <p:sldId id="370" r:id="rId10"/>
    <p:sldId id="307" r:id="rId11"/>
    <p:sldId id="308" r:id="rId12"/>
    <p:sldId id="310" r:id="rId13"/>
    <p:sldId id="371" r:id="rId14"/>
    <p:sldId id="340" r:id="rId15"/>
    <p:sldId id="342" r:id="rId16"/>
    <p:sldId id="336" r:id="rId17"/>
    <p:sldId id="337" r:id="rId18"/>
    <p:sldId id="314" r:id="rId19"/>
    <p:sldId id="316" r:id="rId20"/>
    <p:sldId id="317" r:id="rId21"/>
    <p:sldId id="335" r:id="rId22"/>
    <p:sldId id="345" r:id="rId23"/>
    <p:sldId id="325" r:id="rId24"/>
    <p:sldId id="346" r:id="rId25"/>
    <p:sldId id="348" r:id="rId26"/>
    <p:sldId id="372" r:id="rId27"/>
    <p:sldId id="349" r:id="rId28"/>
    <p:sldId id="351" r:id="rId29"/>
    <p:sldId id="357" r:id="rId30"/>
    <p:sldId id="356" r:id="rId31"/>
    <p:sldId id="358" r:id="rId32"/>
    <p:sldId id="365" r:id="rId33"/>
    <p:sldId id="326" r:id="rId34"/>
    <p:sldId id="373" r:id="rId35"/>
    <p:sldId id="312" r:id="rId36"/>
    <p:sldId id="305" r:id="rId37"/>
    <p:sldId id="366" r:id="rId38"/>
    <p:sldId id="367" r:id="rId39"/>
    <p:sldId id="368" r:id="rId4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512" autoAdjust="0"/>
  </p:normalViewPr>
  <p:slideViewPr>
    <p:cSldViewPr snapToGrid="0">
      <p:cViewPr varScale="1">
        <p:scale>
          <a:sx n="94" d="100"/>
          <a:sy n="94" d="100"/>
        </p:scale>
        <p:origin x="55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662E7B1D-8CDF-4E54-B91F-E352C415AB81}" type="datetimeFigureOut">
              <a:rPr lang="en-US" smtClean="0"/>
              <a:t>6/26/2019</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F59CCE1E-098B-4A07-83B9-169F5A00CFD5}" type="slidenum">
              <a:rPr lang="en-US" smtClean="0"/>
              <a:t>‹#›</a:t>
            </a:fld>
            <a:endParaRPr lang="en-US"/>
          </a:p>
        </p:txBody>
      </p:sp>
    </p:spTree>
    <p:extLst>
      <p:ext uri="{BB962C8B-B14F-4D97-AF65-F5344CB8AC3E}">
        <p14:creationId xmlns:p14="http://schemas.microsoft.com/office/powerpoint/2010/main" val="23188787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355088BE-3599-4A57-881A-269CEEAFB508}" type="datetimeFigureOut">
              <a:rPr lang="en-US" smtClean="0"/>
              <a:t>6/26/2019</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9DBFABA-0455-4D3E-A1E6-AB7AD39E7BD3}" type="slidenum">
              <a:rPr lang="en-US" smtClean="0"/>
              <a:t>‹#›</a:t>
            </a:fld>
            <a:endParaRPr lang="en-US"/>
          </a:p>
        </p:txBody>
      </p:sp>
    </p:spTree>
    <p:extLst>
      <p:ext uri="{BB962C8B-B14F-4D97-AF65-F5344CB8AC3E}">
        <p14:creationId xmlns:p14="http://schemas.microsoft.com/office/powerpoint/2010/main" val="2609435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Marshfield_Clinic"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a:t>
            </a:r>
            <a:r>
              <a:rPr lang="en-US" baseline="0" dirty="0" smtClean="0"/>
              <a:t> Good Afternoon.  Please first let me say thank to give me an opportunity to share the works what I have done in the past 10 years since my PhD training.  This Aim of this presentation is to let know what I have done. What I am interested. What project I have charged or participated and played important roles in data analysis and manuscript preparation. It is not a easy job for me to give a comprehensive and detailed explanation for all the methods and conceptions.  So when you listen to this presentation, try to capture the big pictures, try to capture the stories.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a:t>
            </a:fld>
            <a:endParaRPr lang="en-US"/>
          </a:p>
        </p:txBody>
      </p:sp>
    </p:spTree>
    <p:extLst>
      <p:ext uri="{BB962C8B-B14F-4D97-AF65-F5344CB8AC3E}">
        <p14:creationId xmlns:p14="http://schemas.microsoft.com/office/powerpoint/2010/main" val="313208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mentioned before, I didn’t have enough time to show too much details</a:t>
            </a:r>
            <a:r>
              <a:rPr lang="en-US" baseline="0" dirty="0" smtClean="0"/>
              <a:t>. </a:t>
            </a:r>
            <a:r>
              <a:rPr lang="en-US" dirty="0" smtClean="0"/>
              <a:t>In</a:t>
            </a:r>
            <a:r>
              <a:rPr lang="en-US" baseline="0" dirty="0" smtClean="0"/>
              <a:t> the first example, </a:t>
            </a:r>
            <a:r>
              <a:rPr lang="en-US" sz="1200" kern="1200" baseline="0" dirty="0" smtClean="0">
                <a:solidFill>
                  <a:schemeClr val="tx1"/>
                </a:solidFill>
                <a:latin typeface="+mn-lt"/>
                <a:ea typeface="+mn-ea"/>
                <a:cs typeface="+mn-cs"/>
              </a:rPr>
              <a:t>we come cross an acute myeloid leukemia family. </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10</a:t>
            </a:fld>
            <a:endParaRPr lang="en-US"/>
          </a:p>
        </p:txBody>
      </p:sp>
    </p:spTree>
    <p:extLst>
      <p:ext uri="{BB962C8B-B14F-4D97-AF65-F5344CB8AC3E}">
        <p14:creationId xmlns:p14="http://schemas.microsoft.com/office/powerpoint/2010/main" val="1308372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Another story is what we have done recently. We proposed a new statistical method called “Gene-based recessive </a:t>
            </a:r>
            <a:r>
              <a:rPr lang="en-US" sz="1200" kern="1200" baseline="0" dirty="0" err="1" smtClean="0">
                <a:solidFill>
                  <a:schemeClr val="tx1"/>
                </a:solidFill>
                <a:latin typeface="+mn-lt"/>
                <a:ea typeface="+mn-ea"/>
                <a:cs typeface="+mn-cs"/>
              </a:rPr>
              <a:t>diplotype</a:t>
            </a:r>
            <a:r>
              <a:rPr lang="en-US" sz="1200" kern="1200" baseline="0" dirty="0" smtClean="0">
                <a:solidFill>
                  <a:schemeClr val="tx1"/>
                </a:solidFill>
                <a:latin typeface="+mn-lt"/>
                <a:ea typeface="+mn-ea"/>
                <a:cs typeface="+mn-cs"/>
              </a:rPr>
              <a:t> exome scan” to identify compound heterozygote loss-of-function disease variants.  We apply this method in hemochromatosis selected from PMRP samples. In PMRP dataset, we identified 18 hemochromatosis and 6896 controls. With found in the association study, the most significant genes is a known iron metabolism genes: HFE while the second is quite interesting called “FGF6”. </a:t>
            </a:r>
            <a:r>
              <a:rPr lang="en-US" sz="1200" kern="1200" baseline="0" dirty="0" err="1" smtClean="0">
                <a:solidFill>
                  <a:schemeClr val="tx1"/>
                </a:solidFill>
                <a:latin typeface="+mn-lt"/>
                <a:ea typeface="+mn-ea"/>
                <a:cs typeface="+mn-cs"/>
              </a:rPr>
              <a:t>Qq</a:t>
            </a:r>
            <a:r>
              <a:rPr lang="en-US" sz="1200" kern="1200" baseline="0" dirty="0" smtClean="0">
                <a:solidFill>
                  <a:schemeClr val="tx1"/>
                </a:solidFill>
                <a:latin typeface="+mn-lt"/>
                <a:ea typeface="+mn-ea"/>
                <a:cs typeface="+mn-cs"/>
              </a:rPr>
              <a:t>-plot shown FGF6 is significant deviate from expected P-values. FGF6 called Fibroblast Growth Factor 6 and also have another name:  Heparin-binding growth factor 6. With compare genomic method, we found iron metabolism genes have two wave evolutions. The stage I genes are belong to </a:t>
            </a:r>
            <a:r>
              <a:rPr lang="en-US" sz="1200" kern="1200" baseline="0" dirty="0" err="1" smtClean="0">
                <a:solidFill>
                  <a:schemeClr val="tx1"/>
                </a:solidFill>
                <a:latin typeface="+mn-lt"/>
                <a:ea typeface="+mn-ea"/>
                <a:cs typeface="+mn-cs"/>
              </a:rPr>
              <a:t>fundmental</a:t>
            </a:r>
            <a:r>
              <a:rPr lang="en-US" sz="1200" kern="1200" baseline="0" dirty="0" smtClean="0">
                <a:solidFill>
                  <a:schemeClr val="tx1"/>
                </a:solidFill>
                <a:latin typeface="+mn-lt"/>
                <a:ea typeface="+mn-ea"/>
                <a:cs typeface="+mn-cs"/>
              </a:rPr>
              <a:t> iron metabolism genes. FGF6 is as same as other iron regulatory genes such as  ACO2, HAMP.  We predicted functional domains of FGF6 and find the 3 variants are located in very important functional domain regions. </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11</a:t>
            </a:fld>
            <a:endParaRPr lang="en-US"/>
          </a:p>
        </p:txBody>
      </p:sp>
    </p:spTree>
    <p:extLst>
      <p:ext uri="{BB962C8B-B14F-4D97-AF65-F5344CB8AC3E}">
        <p14:creationId xmlns:p14="http://schemas.microsoft.com/office/powerpoint/2010/main" val="1166065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then designed several molecular and cellular experiments to validate the FGF6 functions.  First, we treat the cell with FGF6 active protein and we found the iron concentration in the cells are significantly reduced as the increasing of FGF6 protein levels. And when we find HAMP gene expression level was significantly increased when we treat cells with FGF6 protein while other iron metabolism cells didn’t have significant changes. We then find if we treat the cells with mutated FGF6, we find the HAMP gene expression cannot be increased. Western blot also confirm that functional FGF6 can decrease iron level In the cells while mutated FGF6 don’t have such function. We also checked some other diseases such as liver cancer and inflammation, and we found in these situations, we find FGF6 have low gene expression and high iron deposition in the cells. Therefore, all the result demonstrate FGF6 play important roles in iron regulation through HAMP. Our findings provide a new insight for the pathology of </a:t>
            </a:r>
            <a:r>
              <a:rPr lang="en-US" sz="1200" kern="1200" baseline="0" dirty="0" smtClean="0">
                <a:solidFill>
                  <a:schemeClr val="tx1"/>
                </a:solidFill>
                <a:latin typeface="+mn-lt"/>
                <a:ea typeface="+mn-ea"/>
                <a:cs typeface="+mn-cs"/>
              </a:rPr>
              <a:t>hemochromatosis</a:t>
            </a:r>
            <a:r>
              <a:rPr lang="en-US" baseline="0" dirty="0" smtClean="0"/>
              <a:t> and iron metabolism.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12</a:t>
            </a:fld>
            <a:endParaRPr lang="en-US"/>
          </a:p>
        </p:txBody>
      </p:sp>
    </p:spTree>
    <p:extLst>
      <p:ext uri="{BB962C8B-B14F-4D97-AF65-F5344CB8AC3E}">
        <p14:creationId xmlns:p14="http://schemas.microsoft.com/office/powerpoint/2010/main" val="1746993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13</a:t>
            </a:fld>
            <a:endParaRPr lang="en-US"/>
          </a:p>
        </p:txBody>
      </p:sp>
    </p:spTree>
    <p:extLst>
      <p:ext uri="{BB962C8B-B14F-4D97-AF65-F5344CB8AC3E}">
        <p14:creationId xmlns:p14="http://schemas.microsoft.com/office/powerpoint/2010/main" val="2123465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human genome is composed of</a:t>
            </a:r>
            <a:r>
              <a:rPr lang="en-US" baseline="0" dirty="0" smtClean="0"/>
              <a:t> A,T,C,G 4 different bases. However, human genome is not linear form.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14</a:t>
            </a:fld>
            <a:endParaRPr lang="en-US"/>
          </a:p>
        </p:txBody>
      </p:sp>
    </p:spTree>
    <p:extLst>
      <p:ext uri="{BB962C8B-B14F-4D97-AF65-F5344CB8AC3E}">
        <p14:creationId xmlns:p14="http://schemas.microsoft.com/office/powerpoint/2010/main" val="1385295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Almost all diseases showed abnormal methylation change</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Aging can be highly predicted by methylation clock</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High sensitivity: single molecular with PCR</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Stable in vitro without degradation</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High tissue and status specificity</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Change earlier than mRNA and protein</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Easy to be assembled to a multi-disease panel</a:t>
            </a:r>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15</a:t>
            </a:fld>
            <a:endParaRPr lang="en-US"/>
          </a:p>
        </p:txBody>
      </p:sp>
    </p:spTree>
    <p:extLst>
      <p:ext uri="{BB962C8B-B14F-4D97-AF65-F5344CB8AC3E}">
        <p14:creationId xmlns:p14="http://schemas.microsoft.com/office/powerpoint/2010/main" val="4155748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17</a:t>
            </a:fld>
            <a:endParaRPr lang="en-US"/>
          </a:p>
        </p:txBody>
      </p:sp>
    </p:spTree>
    <p:extLst>
      <p:ext uri="{BB962C8B-B14F-4D97-AF65-F5344CB8AC3E}">
        <p14:creationId xmlns:p14="http://schemas.microsoft.com/office/powerpoint/2010/main" val="577271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18</a:t>
            </a:fld>
            <a:endParaRPr lang="en-US"/>
          </a:p>
        </p:txBody>
      </p:sp>
    </p:spTree>
    <p:extLst>
      <p:ext uri="{BB962C8B-B14F-4D97-AF65-F5344CB8AC3E}">
        <p14:creationId xmlns:p14="http://schemas.microsoft.com/office/powerpoint/2010/main" val="1959014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20</a:t>
            </a:fld>
            <a:endParaRPr lang="en-US"/>
          </a:p>
        </p:txBody>
      </p:sp>
    </p:spTree>
    <p:extLst>
      <p:ext uri="{BB962C8B-B14F-4D97-AF65-F5344CB8AC3E}">
        <p14:creationId xmlns:p14="http://schemas.microsoft.com/office/powerpoint/2010/main" val="3868027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also evaluated</a:t>
            </a:r>
            <a:r>
              <a:rPr lang="en-US" altLang="zh-CN" baseline="0" dirty="0" smtClean="0"/>
              <a:t> our panel in another two scenarios. First one, we try to compare the difference between Cystoscopy and methylation panel. We recruited 48 suspected bladder cancer patients. With </a:t>
            </a:r>
            <a:r>
              <a:rPr lang="en-US" altLang="zh-CN" baseline="0" dirty="0" err="1" smtClean="0"/>
              <a:t>Cystocscopy</a:t>
            </a:r>
            <a:r>
              <a:rPr lang="en-US" altLang="zh-CN" baseline="0" dirty="0" smtClean="0"/>
              <a:t> test, we found 32 of them are BCC and 16 non-BCC patients. We tried methylation panel test to these 48 individuals, we found 25 of 32 BBC patients were BCC positive, the sensitivity is 78.1% while 14 of 16 non-BCC patients were negative, the specificity were 87.5%.  We followed these 2 non-BCC individuals who have positive methylation signals and interestingly, 1 of them were diagnosis as BCC, indicating methylation signals could be taken as risk warning for BCC patients. </a:t>
            </a:r>
          </a:p>
          <a:p>
            <a:endParaRPr lang="en-US" altLang="zh-CN" baseline="0" dirty="0" smtClean="0"/>
          </a:p>
          <a:p>
            <a:r>
              <a:rPr lang="en-US" altLang="zh-CN" baseline="0" dirty="0" smtClean="0"/>
              <a:t>In another scenario, we apply DNA methylation to assess surgery success ratio. We recruited 26 confirmed BCC patients who are going to take bladder cancer remove surgery. We find 21 of 26 patients have positive methylation signal. We also detected methylation signal after the surgery, we find the 19 of them are shown methylation negative, indicating the surgery success ratio is about 91%. We want to know what will happened to another two positive </a:t>
            </a:r>
          </a:p>
          <a:p>
            <a:endParaRPr lang="en-US" altLang="zh-CN" baseline="0" dirty="0" smtClean="0"/>
          </a:p>
          <a:p>
            <a:r>
              <a:rPr lang="en-US" altLang="zh-CN" baseline="0" dirty="0" smtClean="0"/>
              <a:t>  </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21</a:t>
            </a:fld>
            <a:endParaRPr lang="zh-CN" altLang="en-US"/>
          </a:p>
        </p:txBody>
      </p:sp>
    </p:spTree>
    <p:extLst>
      <p:ext uri="{BB962C8B-B14F-4D97-AF65-F5344CB8AC3E}">
        <p14:creationId xmlns:p14="http://schemas.microsoft.com/office/powerpoint/2010/main" val="1564810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a:t>
            </a:fld>
            <a:endParaRPr lang="en-US"/>
          </a:p>
        </p:txBody>
      </p:sp>
    </p:spTree>
    <p:extLst>
      <p:ext uri="{BB962C8B-B14F-4D97-AF65-F5344CB8AC3E}">
        <p14:creationId xmlns:p14="http://schemas.microsoft.com/office/powerpoint/2010/main" val="582406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Therefore,</a:t>
            </a:r>
            <a:r>
              <a:rPr lang="en-US" baseline="0" dirty="0" smtClean="0"/>
              <a:t> in 2015, we start a project called “tissue-of-origin mapping” project. We know that DNA sequence in different tissues are exactly same. However, for DNA methylation, each tissue has his own profiles. Can we try to use this profiles to mapping the </a:t>
            </a:r>
            <a:r>
              <a:rPr lang="en-US" baseline="0" dirty="0" err="1" smtClean="0"/>
              <a:t>cfDNA</a:t>
            </a:r>
            <a:r>
              <a:rPr lang="en-US" baseline="0" dirty="0" smtClean="0"/>
              <a:t> fragment to its own “tissue-of-origin”. That’s what we did. As this shown, this is a 4 </a:t>
            </a:r>
            <a:r>
              <a:rPr lang="en-US" baseline="0" dirty="0" err="1" smtClean="0"/>
              <a:t>CpG</a:t>
            </a:r>
            <a:r>
              <a:rPr lang="en-US" baseline="0" dirty="0" smtClean="0"/>
              <a:t> loci DNA fragment and we can find there are several different DNA methylation pattern. However, how to recognize these different patterns? We find all the existed DNA methylation level measurement cannot  100% separate them.  Therefore, we build a new index: called DNA methylation haplotype load and this index can tell the difference between all the situations.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22</a:t>
            </a:fld>
            <a:endParaRPr lang="en-US"/>
          </a:p>
        </p:txBody>
      </p:sp>
    </p:spTree>
    <p:extLst>
      <p:ext uri="{BB962C8B-B14F-4D97-AF65-F5344CB8AC3E}">
        <p14:creationId xmlns:p14="http://schemas.microsoft.com/office/powerpoint/2010/main" val="3546126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t>
            </a:r>
            <a:r>
              <a:rPr lang="en-US" sz="1000" b="1" kern="1200" dirty="0" smtClean="0">
                <a:solidFill>
                  <a:schemeClr val="tx2"/>
                </a:solidFill>
                <a:latin typeface="Adobe Gothic Std B" panose="020B0800000000000000" pitchFamily="34" charset="-128"/>
                <a:ea typeface="Adobe Gothic Std B" panose="020B0800000000000000" pitchFamily="34" charset="-128"/>
                <a:cs typeface="+mn-cs"/>
              </a:rPr>
              <a:t>Unsupervised clustering we found Methylation</a:t>
            </a:r>
            <a:r>
              <a:rPr lang="en-US" sz="1000" b="1" kern="1200" baseline="0" dirty="0" smtClean="0">
                <a:solidFill>
                  <a:schemeClr val="tx2"/>
                </a:solidFill>
                <a:latin typeface="Adobe Gothic Std B" panose="020B0800000000000000" pitchFamily="34" charset="-128"/>
                <a:ea typeface="Adobe Gothic Std B" panose="020B0800000000000000" pitchFamily="34" charset="-128"/>
                <a:cs typeface="+mn-cs"/>
              </a:rPr>
              <a:t> haplotype have the ability to show the similarity between difference tissues. No only for mature tissues, We find huge number of MHL which can be used to tell the germ-layer-specific methylation biomarkers. It tell us DNA methylation haplotype load might be a good biomarkers.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23</a:t>
            </a:fld>
            <a:endParaRPr lang="en-US"/>
          </a:p>
        </p:txBody>
      </p:sp>
    </p:spTree>
    <p:extLst>
      <p:ext uri="{BB962C8B-B14F-4D97-AF65-F5344CB8AC3E}">
        <p14:creationId xmlns:p14="http://schemas.microsoft.com/office/powerpoint/2010/main" val="2218285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want to know how</a:t>
            </a:r>
            <a:r>
              <a:rPr lang="en-US" baseline="0" dirty="0" smtClean="0"/>
              <a:t> well DNA methylation to separate different tissues. We collected 14 human tissues, from the genome-wide DNA methylation sequencing data, we identified most powerful tissue-specific methylation haplotype load markers, we can find the separation performance is quite good. And then we collected more samples, like normal plasma, colon cancer plasma, colon cancer tissue, normal colon tissues, whole blood and other human tissues. With cluster analysis, we can find the GII markers will be useful for colon cancer cell-free DNA fragment identification. These marker hyper-</a:t>
            </a:r>
            <a:r>
              <a:rPr lang="en-US" baseline="0" dirty="0" err="1" smtClean="0"/>
              <a:t>merthylated</a:t>
            </a:r>
            <a:r>
              <a:rPr lang="en-US" baseline="0" dirty="0" smtClean="0"/>
              <a:t> in normal colon and colon cancer while non-methylated in our tissues and blood cells. Now, suppose colon cancer DNA were related to the plasma, we can guess DNA methylation levels in colon cancer patients should higher than normal </a:t>
            </a:r>
            <a:r>
              <a:rPr lang="en-US" baseline="0" dirty="0" err="1" smtClean="0"/>
              <a:t>individals</a:t>
            </a:r>
            <a:r>
              <a:rPr lang="en-US" baseline="0" dirty="0" smtClean="0"/>
              <a:t>. And that’ exactly what we find in our result. Meanwhile, we compared our </a:t>
            </a:r>
            <a:r>
              <a:rPr lang="en-US" baseline="0" dirty="0" err="1" smtClean="0"/>
              <a:t>meansurement</a:t>
            </a:r>
            <a:r>
              <a:rPr lang="en-US" baseline="0" dirty="0" smtClean="0"/>
              <a:t> and traditional methylation measurement, we found methylation haplotype load have higher power to detect same level DNA fragment in the plasma.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24</a:t>
            </a:fld>
            <a:endParaRPr lang="en-US"/>
          </a:p>
        </p:txBody>
      </p:sp>
    </p:spTree>
    <p:extLst>
      <p:ext uri="{BB962C8B-B14F-4D97-AF65-F5344CB8AC3E}">
        <p14:creationId xmlns:p14="http://schemas.microsoft.com/office/powerpoint/2010/main" val="3987485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Above this non-supervised </a:t>
            </a:r>
            <a:r>
              <a:rPr lang="en-US" baseline="0" dirty="0" smtClean="0"/>
              <a:t> method. We need to provided a quantitative estimation to this method. How about apply supervised method to make prediction? So we collected 75 normal plasma, 29 lung cancer and 30 colon cancer plasma. We applied the </a:t>
            </a:r>
            <a:r>
              <a:rPr lang="en-US" sz="1200" b="1" i="0" kern="1200" baseline="0" dirty="0" smtClean="0">
                <a:solidFill>
                  <a:schemeClr val="tx1"/>
                </a:solidFill>
                <a:effectLst/>
                <a:latin typeface="+mn-lt"/>
                <a:ea typeface="+mn-ea"/>
                <a:cs typeface="+mn-cs"/>
              </a:rPr>
              <a:t>m</a:t>
            </a:r>
            <a:r>
              <a:rPr lang="en-US" sz="1200" b="1" i="0" kern="1200" dirty="0" smtClean="0">
                <a:solidFill>
                  <a:schemeClr val="tx1"/>
                </a:solidFill>
                <a:effectLst/>
                <a:latin typeface="+mn-lt"/>
                <a:ea typeface="+mn-ea"/>
                <a:cs typeface="+mn-cs"/>
              </a:rPr>
              <a:t>aximum likelihood method to assign</a:t>
            </a:r>
            <a:r>
              <a:rPr lang="en-US" sz="1200" b="1" i="0" kern="1200" baseline="0" dirty="0" smtClean="0">
                <a:solidFill>
                  <a:schemeClr val="tx1"/>
                </a:solidFill>
                <a:effectLst/>
                <a:latin typeface="+mn-lt"/>
                <a:ea typeface="+mn-ea"/>
                <a:cs typeface="+mn-cs"/>
              </a:rPr>
              <a:t> the cancer types with the maximum tissue-specific signals. We train our method in 10 different solid tissues and we find the accuracy in the training </a:t>
            </a:r>
            <a:r>
              <a:rPr lang="en-US" sz="1200" b="1" i="0" kern="1200" baseline="0" dirty="0" err="1" smtClean="0">
                <a:solidFill>
                  <a:schemeClr val="tx1"/>
                </a:solidFill>
                <a:effectLst/>
                <a:latin typeface="+mn-lt"/>
                <a:ea typeface="+mn-ea"/>
                <a:cs typeface="+mn-cs"/>
              </a:rPr>
              <a:t>datset</a:t>
            </a:r>
            <a:r>
              <a:rPr lang="en-US" sz="1200" b="1" i="0" kern="1200" baseline="0" dirty="0" smtClean="0">
                <a:solidFill>
                  <a:schemeClr val="tx1"/>
                </a:solidFill>
                <a:effectLst/>
                <a:latin typeface="+mn-lt"/>
                <a:ea typeface="+mn-ea"/>
                <a:cs typeface="+mn-cs"/>
              </a:rPr>
              <a:t> is quite good. And then apply the method is test dataset and we find 87.9% colon cancer plasma can be assigned to colon. Similar for other two cancers. demonstrating this method could be used for “tissue-of-origin mapping”. I also found DNA methylation </a:t>
            </a:r>
            <a:r>
              <a:rPr lang="en-US" sz="1200" b="1" i="0" kern="1200" baseline="0" dirty="0" err="1" smtClean="0">
                <a:solidFill>
                  <a:schemeClr val="tx1"/>
                </a:solidFill>
                <a:effectLst/>
                <a:latin typeface="+mn-lt"/>
                <a:ea typeface="+mn-ea"/>
                <a:cs typeface="+mn-cs"/>
              </a:rPr>
              <a:t>halotype</a:t>
            </a:r>
            <a:r>
              <a:rPr lang="en-US" sz="1200" b="1" i="0" kern="1200" baseline="0" dirty="0" smtClean="0">
                <a:solidFill>
                  <a:schemeClr val="tx1"/>
                </a:solidFill>
                <a:effectLst/>
                <a:latin typeface="+mn-lt"/>
                <a:ea typeface="+mn-ea"/>
                <a:cs typeface="+mn-cs"/>
              </a:rPr>
              <a:t> load can be also used in tumor </a:t>
            </a:r>
            <a:r>
              <a:rPr lang="en-US" sz="1200" b="1" i="0" kern="1200" baseline="0" dirty="0" err="1" smtClean="0">
                <a:solidFill>
                  <a:schemeClr val="tx1"/>
                </a:solidFill>
                <a:effectLst/>
                <a:latin typeface="+mn-lt"/>
                <a:ea typeface="+mn-ea"/>
                <a:cs typeface="+mn-cs"/>
              </a:rPr>
              <a:t>dna</a:t>
            </a:r>
            <a:r>
              <a:rPr lang="en-US" sz="1200" b="1" i="0" kern="1200" baseline="0" dirty="0" smtClean="0">
                <a:solidFill>
                  <a:schemeClr val="tx1"/>
                </a:solidFill>
                <a:effectLst/>
                <a:latin typeface="+mn-lt"/>
                <a:ea typeface="+mn-ea"/>
                <a:cs typeface="+mn-cs"/>
              </a:rPr>
              <a:t> fragment estimation in the plasma.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25</a:t>
            </a:fld>
            <a:endParaRPr lang="en-US"/>
          </a:p>
        </p:txBody>
      </p:sp>
    </p:spTree>
    <p:extLst>
      <p:ext uri="{BB962C8B-B14F-4D97-AF65-F5344CB8AC3E}">
        <p14:creationId xmlns:p14="http://schemas.microsoft.com/office/powerpoint/2010/main" val="2516972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26</a:t>
            </a:fld>
            <a:endParaRPr lang="en-US"/>
          </a:p>
        </p:txBody>
      </p:sp>
    </p:spTree>
    <p:extLst>
      <p:ext uri="{BB962C8B-B14F-4D97-AF65-F5344CB8AC3E}">
        <p14:creationId xmlns:p14="http://schemas.microsoft.com/office/powerpoint/2010/main" val="3713098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My skill is bioinformatics and epigenetics.</a:t>
            </a:r>
            <a:r>
              <a:rPr lang="en-US" baseline="0" dirty="0" smtClean="0"/>
              <a:t> For myself, I have two projects which I think we be supported by external funding. The first one is : </a:t>
            </a:r>
            <a:r>
              <a:rPr lang="en-US" sz="1200" dirty="0" smtClean="0">
                <a:latin typeface="Arial" panose="020B0604020202020204" pitchFamily="34" charset="0"/>
                <a:cs typeface="Arial" panose="020B0604020202020204" pitchFamily="34" charset="0"/>
              </a:rPr>
              <a:t>Contribution of Genetics variations in Epigenetics factors to human diseases,</a:t>
            </a:r>
            <a:r>
              <a:rPr lang="en-US" sz="1200" baseline="0" dirty="0" smtClean="0">
                <a:latin typeface="Arial" panose="020B0604020202020204" pitchFamily="34" charset="0"/>
                <a:cs typeface="Arial" panose="020B0604020202020204" pitchFamily="34" charset="0"/>
              </a:rPr>
              <a:t> actually, this has been supported by CIBM, UW-Madison. Another one is: </a:t>
            </a:r>
            <a:r>
              <a:rPr lang="en-US" sz="1200" dirty="0" smtClean="0">
                <a:latin typeface="Arial" panose="020B0604020202020204" pitchFamily="34" charset="0"/>
                <a:cs typeface="Arial" panose="020B0604020202020204" pitchFamily="34" charset="0"/>
              </a:rPr>
              <a:t>Cell-free DNA methylation based Pan-cancer early screening in PMRP cohort.</a:t>
            </a:r>
            <a:r>
              <a:rPr lang="en-US" sz="1200" baseline="0" dirty="0" smtClean="0">
                <a:latin typeface="Arial" panose="020B0604020202020204" pitchFamily="34" charset="0"/>
                <a:cs typeface="Arial" panose="020B0604020202020204" pitchFamily="34" charset="0"/>
              </a:rPr>
              <a:t> Later, I will use several slice to discuss it. Meanwhile, my skills and research can be fully collaborated with other colleagues in center for precision medicine. For example, I can work together with </a:t>
            </a:r>
            <a:r>
              <a:rPr lang="en-US" sz="1200" dirty="0" smtClean="0">
                <a:latin typeface="Arial" panose="020B0604020202020204" pitchFamily="34" charset="0"/>
                <a:cs typeface="Arial" panose="020B0604020202020204" pitchFamily="34" charset="0"/>
              </a:rPr>
              <a:t>Dr. Brilliant on Epigenetic profile of eye disease.</a:t>
            </a:r>
            <a:r>
              <a:rPr lang="en-US" sz="1200" baseline="0" dirty="0" smtClean="0">
                <a:latin typeface="Arial" panose="020B0604020202020204" pitchFamily="34" charset="0"/>
                <a:cs typeface="Arial" panose="020B0604020202020204" pitchFamily="34" charset="0"/>
              </a:rPr>
              <a:t> </a:t>
            </a: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27</a:t>
            </a:fld>
            <a:endParaRPr lang="en-US"/>
          </a:p>
        </p:txBody>
      </p:sp>
    </p:spTree>
    <p:extLst>
      <p:ext uri="{BB962C8B-B14F-4D97-AF65-F5344CB8AC3E}">
        <p14:creationId xmlns:p14="http://schemas.microsoft.com/office/powerpoint/2010/main" val="3792538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Now let me descript the first project</a:t>
            </a:r>
            <a:r>
              <a:rPr lang="en-US" baseline="0" dirty="0" smtClean="0"/>
              <a:t>: </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know epigenetic research is becoming more and more popular. From one side, we know genetic heritability for majority complex disease is low. Environment and interaction between genetic and environment paly </a:t>
            </a:r>
            <a:r>
              <a:rPr lang="en-US" baseline="0" dirty="0" err="1" smtClean="0"/>
              <a:t>importants</a:t>
            </a:r>
            <a:r>
              <a:rPr lang="en-US" baseline="0" dirty="0" smtClean="0"/>
              <a:t> role in human complex diseases. Human genome is hard to interact with environment directly. Our human genome use </a:t>
            </a:r>
            <a:r>
              <a:rPr lang="en-US" baseline="0" dirty="0" err="1" smtClean="0"/>
              <a:t>epigenomic</a:t>
            </a:r>
            <a:r>
              <a:rPr lang="en-US" baseline="0" dirty="0" smtClean="0"/>
              <a:t> to interact with </a:t>
            </a:r>
            <a:r>
              <a:rPr lang="en-US" baseline="0" dirty="0" err="1" smtClean="0"/>
              <a:t>enivrinment</a:t>
            </a:r>
            <a:r>
              <a:rPr lang="en-US" baseline="0" dirty="0" smtClean="0"/>
              <a:t>. That’s why genetic in epigenetic factors will be interesting. From another side:  more and more </a:t>
            </a:r>
            <a:r>
              <a:rPr lang="en-US" sz="1200" dirty="0" smtClean="0">
                <a:latin typeface="Arial" panose="020B0604020202020204" pitchFamily="34" charset="0"/>
                <a:cs typeface="Arial" panose="020B0604020202020204" pitchFamily="34" charset="0"/>
              </a:rPr>
              <a:t>epigenetic factors were designed as drug targets. Genetic variants in these epigenetic factors will be hot-topic in </a:t>
            </a:r>
            <a:r>
              <a:rPr lang="en-US" sz="1200" dirty="0" err="1" smtClean="0">
                <a:latin typeface="Arial" panose="020B0604020202020204" pitchFamily="34" charset="0"/>
                <a:cs typeface="Arial" panose="020B0604020202020204" pitchFamily="34" charset="0"/>
              </a:rPr>
              <a:t>PGx</a:t>
            </a:r>
            <a:r>
              <a:rPr lang="en-US" sz="1200" dirty="0" smtClean="0">
                <a:latin typeface="+mn-lt"/>
                <a:cs typeface="+mn-cs"/>
              </a:rPr>
              <a:t>.</a:t>
            </a:r>
            <a:r>
              <a:rPr lang="en-US" sz="1200" baseline="0" dirty="0" smtClean="0">
                <a:latin typeface="+mn-lt"/>
                <a:cs typeface="+mn-cs"/>
              </a:rPr>
              <a:t> However, what kinds of diseases are epigenetic related is unknown. Therefore, </a:t>
            </a:r>
            <a:r>
              <a:rPr lang="en-US" sz="1200" dirty="0" err="1" smtClean="0">
                <a:latin typeface="Arial" panose="020B0604020202020204" pitchFamily="34" charset="0"/>
                <a:cs typeface="Arial" panose="020B0604020202020204" pitchFamily="34" charset="0"/>
              </a:rPr>
              <a:t>PheWAS</a:t>
            </a:r>
            <a:r>
              <a:rPr lang="en-US" sz="1200" dirty="0" smtClean="0">
                <a:latin typeface="Arial" panose="020B0604020202020204" pitchFamily="34" charset="0"/>
                <a:cs typeface="Arial" panose="020B0604020202020204" pitchFamily="34" charset="0"/>
              </a:rPr>
              <a:t> study to genetic variations in Epigenetics factors is quite interesting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28</a:t>
            </a:fld>
            <a:endParaRPr lang="en-US"/>
          </a:p>
        </p:txBody>
      </p:sp>
    </p:spTree>
    <p:extLst>
      <p:ext uri="{BB962C8B-B14F-4D97-AF65-F5344CB8AC3E}">
        <p14:creationId xmlns:p14="http://schemas.microsoft.com/office/powerpoint/2010/main" val="4235158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29</a:t>
            </a:fld>
            <a:endParaRPr lang="en-US"/>
          </a:p>
        </p:txBody>
      </p:sp>
    </p:spTree>
    <p:extLst>
      <p:ext uri="{BB962C8B-B14F-4D97-AF65-F5344CB8AC3E}">
        <p14:creationId xmlns:p14="http://schemas.microsoft.com/office/powerpoint/2010/main" val="1799111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My skill is bioinformatics and epigenetics.</a:t>
            </a:r>
            <a:r>
              <a:rPr lang="en-US" baseline="0" dirty="0" smtClean="0"/>
              <a:t> For myself, I have too projects which I think we be supported by external funding. The first one is : </a:t>
            </a:r>
            <a:r>
              <a:rPr lang="en-US" sz="1200" dirty="0" smtClean="0">
                <a:latin typeface="Arial" panose="020B0604020202020204" pitchFamily="34" charset="0"/>
                <a:cs typeface="Arial" panose="020B0604020202020204" pitchFamily="34" charset="0"/>
              </a:rPr>
              <a:t>Contribution of Genetics variations in Epigenetics factors to human diseases,</a:t>
            </a:r>
            <a:r>
              <a:rPr lang="en-US" sz="1200" baseline="0" dirty="0" smtClean="0">
                <a:latin typeface="Arial" panose="020B0604020202020204" pitchFamily="34" charset="0"/>
                <a:cs typeface="Arial" panose="020B0604020202020204" pitchFamily="34" charset="0"/>
              </a:rPr>
              <a:t> actually, this has been supported by CIBM, UW-Madison. Another one is: </a:t>
            </a:r>
            <a:r>
              <a:rPr lang="en-US" sz="1200" dirty="0" smtClean="0">
                <a:latin typeface="Arial" panose="020B0604020202020204" pitchFamily="34" charset="0"/>
                <a:cs typeface="Arial" panose="020B0604020202020204" pitchFamily="34" charset="0"/>
              </a:rPr>
              <a:t>Cell-free DNA methylation based Pan-cancer early screening in PMRP cohort.</a:t>
            </a:r>
            <a:r>
              <a:rPr lang="en-US" sz="1200" baseline="0" dirty="0" smtClean="0">
                <a:latin typeface="Arial" panose="020B0604020202020204" pitchFamily="34" charset="0"/>
                <a:cs typeface="Arial" panose="020B0604020202020204" pitchFamily="34" charset="0"/>
              </a:rPr>
              <a:t> Later, I will use several slice to discuss it. Meanwhile, my skills and research can be fully collaborated with other colleagues in center for precision medicine. For example, I can work together with </a:t>
            </a:r>
            <a:r>
              <a:rPr lang="en-US" sz="1200" dirty="0" smtClean="0">
                <a:latin typeface="Arial" panose="020B0604020202020204" pitchFamily="34" charset="0"/>
                <a:cs typeface="Arial" panose="020B0604020202020204" pitchFamily="34" charset="0"/>
              </a:rPr>
              <a:t>Dr. Brilliant on Epigenetic profile of eye disease.</a:t>
            </a:r>
            <a:r>
              <a:rPr lang="en-US" sz="1200" baseline="0" dirty="0" smtClean="0">
                <a:latin typeface="Arial" panose="020B0604020202020204" pitchFamily="34" charset="0"/>
                <a:cs typeface="Arial" panose="020B0604020202020204" pitchFamily="34" charset="0"/>
              </a:rPr>
              <a:t> </a:t>
            </a: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32</a:t>
            </a:fld>
            <a:endParaRPr lang="en-US"/>
          </a:p>
        </p:txBody>
      </p:sp>
    </p:spTree>
    <p:extLst>
      <p:ext uri="{BB962C8B-B14F-4D97-AF65-F5344CB8AC3E}">
        <p14:creationId xmlns:p14="http://schemas.microsoft.com/office/powerpoint/2010/main" val="2527374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33</a:t>
            </a:fld>
            <a:endParaRPr lang="en-US"/>
          </a:p>
        </p:txBody>
      </p:sp>
    </p:spTree>
    <p:extLst>
      <p:ext uri="{BB962C8B-B14F-4D97-AF65-F5344CB8AC3E}">
        <p14:creationId xmlns:p14="http://schemas.microsoft.com/office/powerpoint/2010/main" val="1395647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a:t>
            </a:fld>
            <a:endParaRPr lang="en-US"/>
          </a:p>
        </p:txBody>
      </p:sp>
    </p:spTree>
    <p:extLst>
      <p:ext uri="{BB962C8B-B14F-4D97-AF65-F5344CB8AC3E}">
        <p14:creationId xmlns:p14="http://schemas.microsoft.com/office/powerpoint/2010/main" val="1323675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https://en.wikipedia.org/wiki/Marshfield_Clinic</a:t>
            </a:r>
            <a:endParaRPr lang="en-US" dirty="0" smtClean="0"/>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37</a:t>
            </a:fld>
            <a:endParaRPr lang="en-US"/>
          </a:p>
        </p:txBody>
      </p:sp>
    </p:spTree>
    <p:extLst>
      <p:ext uri="{BB962C8B-B14F-4D97-AF65-F5344CB8AC3E}">
        <p14:creationId xmlns:p14="http://schemas.microsoft.com/office/powerpoint/2010/main" val="328525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38</a:t>
            </a:fld>
            <a:endParaRPr lang="en-US"/>
          </a:p>
        </p:txBody>
      </p:sp>
    </p:spTree>
    <p:extLst>
      <p:ext uri="{BB962C8B-B14F-4D97-AF65-F5344CB8AC3E}">
        <p14:creationId xmlns:p14="http://schemas.microsoft.com/office/powerpoint/2010/main" val="1032760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39</a:t>
            </a:fld>
            <a:endParaRPr lang="en-US"/>
          </a:p>
        </p:txBody>
      </p:sp>
    </p:spTree>
    <p:extLst>
      <p:ext uri="{BB962C8B-B14F-4D97-AF65-F5344CB8AC3E}">
        <p14:creationId xmlns:p14="http://schemas.microsoft.com/office/powerpoint/2010/main" val="675044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check what’s our understanding to disease now.  We, human have almost 12 thousand disease including 80 autoimmune diseases, 100 cancers and more than 7,000 rare diseases. Except these, we don’t know how many infectious diseases. However, for all these diseases, we always can find the disease ideologies from tissues or cells.  For example, DNA, RNA, protein or its related modifications, such as DNA methylation, miRNA or histone modifications. </a:t>
            </a:r>
          </a:p>
        </p:txBody>
      </p:sp>
      <p:sp>
        <p:nvSpPr>
          <p:cNvPr id="4" name="Slide Number Placeholder 3"/>
          <p:cNvSpPr>
            <a:spLocks noGrp="1"/>
          </p:cNvSpPr>
          <p:nvPr>
            <p:ph type="sldNum" sz="quarter" idx="10"/>
          </p:nvPr>
        </p:nvSpPr>
        <p:spPr/>
        <p:txBody>
          <a:bodyPr/>
          <a:lstStyle/>
          <a:p>
            <a:fld id="{49DBFABA-0455-4D3E-A1E6-AB7AD39E7BD3}" type="slidenum">
              <a:rPr lang="en-US" smtClean="0"/>
              <a:t>4</a:t>
            </a:fld>
            <a:endParaRPr lang="en-US"/>
          </a:p>
        </p:txBody>
      </p:sp>
    </p:spTree>
    <p:extLst>
      <p:ext uri="{BB962C8B-B14F-4D97-AF65-F5344CB8AC3E}">
        <p14:creationId xmlns:p14="http://schemas.microsoft.com/office/powerpoint/2010/main" val="2184927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full understand the disease, the best computational/informatics</a:t>
            </a:r>
            <a:r>
              <a:rPr lang="en-US" baseline="0" dirty="0" smtClean="0"/>
              <a:t> approach </a:t>
            </a:r>
            <a:r>
              <a:rPr lang="en-US" dirty="0" smtClean="0"/>
              <a:t>is to integrate</a:t>
            </a:r>
            <a:r>
              <a:rPr lang="en-US" baseline="0" dirty="0" smtClean="0"/>
              <a:t> all the information for the patients, such as genetic risk factor, environment risk factors, epigenetics risk factors, lifestyle and family history. Meanwhile, we have EHR information, including all kinds of image data, EEG, ECG, PET, ICD9/ICD10.</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5</a:t>
            </a:fld>
            <a:endParaRPr lang="en-US"/>
          </a:p>
        </p:txBody>
      </p:sp>
    </p:spTree>
    <p:extLst>
      <p:ext uri="{BB962C8B-B14F-4D97-AF65-F5344CB8AC3E}">
        <p14:creationId xmlns:p14="http://schemas.microsoft.com/office/powerpoint/2010/main" val="3899876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a:t>
            </a:r>
            <a:r>
              <a:rPr lang="en-US" dirty="0" err="1" smtClean="0"/>
              <a:t>bioinformatician</a:t>
            </a:r>
            <a:r>
              <a:rPr lang="en-US" dirty="0" smtClean="0"/>
              <a:t>,</a:t>
            </a:r>
            <a:r>
              <a:rPr lang="en-US" baseline="0" dirty="0" smtClean="0"/>
              <a:t> it is hard for me to understand precision medicine since what we have done in the past 1000 years all of them is for ‘precision medicine’. And I cannot tell the difference between precision medicine, personalized medicine, smart medicine, smart hospital. In prefer to use “automatic medicine” to describe my works which just like “Amazon Go”, the patients call here, draw the blood, DNA will be sequenced, cell-free DNA methylation will be measured, AFP, HBV will be detected and then the system will tell you are 90% having too much alcohol, 70% have liver damage.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6</a:t>
            </a:fld>
            <a:endParaRPr lang="en-US"/>
          </a:p>
        </p:txBody>
      </p:sp>
    </p:spTree>
    <p:extLst>
      <p:ext uri="{BB962C8B-B14F-4D97-AF65-F5344CB8AC3E}">
        <p14:creationId xmlns:p14="http://schemas.microsoft.com/office/powerpoint/2010/main" val="1122059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Another </a:t>
            </a:r>
            <a:r>
              <a:rPr lang="en-US" sz="1200" kern="1200" dirty="0" smtClean="0">
                <a:solidFill>
                  <a:schemeClr val="tx1"/>
                </a:solidFill>
                <a:latin typeface="+mn-lt"/>
                <a:ea typeface="+mn-ea"/>
                <a:cs typeface="+mn-cs"/>
              </a:rPr>
              <a:t>question is How to achieve Precision Medicine? </a:t>
            </a:r>
            <a:r>
              <a:rPr lang="en-US" sz="1200" kern="1200" baseline="0" dirty="0" smtClean="0">
                <a:solidFill>
                  <a:schemeClr val="tx1"/>
                </a:solidFill>
                <a:latin typeface="+mn-lt"/>
                <a:ea typeface="+mn-ea"/>
                <a:cs typeface="+mn-cs"/>
              </a:rPr>
              <a:t> The first way I think is knowledge driven in while we build more and more knowledge to each diseases. We identify all the disease genes and pathways and then we understand how the diseases were happened. The second way is I don’t care about we kinds of disease you are, I just know you are quite similar with another known diseases. I know how to therapy the know disease and you should be cured in same way. This way is also called Data Driven way. Actually, all the research works what I have conducted are belong to the first one, we selected a diseases, find case and control and find the difference and then find the disease genes.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7</a:t>
            </a:fld>
            <a:endParaRPr lang="en-US"/>
          </a:p>
        </p:txBody>
      </p:sp>
    </p:spTree>
    <p:extLst>
      <p:ext uri="{BB962C8B-B14F-4D97-AF65-F5344CB8AC3E}">
        <p14:creationId xmlns:p14="http://schemas.microsoft.com/office/powerpoint/2010/main" val="608164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large genomic data time, we can do lots of things without clinical or demographic information. For example, we can apply genetic data to distinguish the race of the individual or estimate the proportion for each race components. With RNA-</a:t>
            </a:r>
            <a:r>
              <a:rPr lang="en-US" baseline="0" dirty="0" err="1" smtClean="0"/>
              <a:t>seq</a:t>
            </a:r>
            <a:r>
              <a:rPr lang="en-US" baseline="0" dirty="0" smtClean="0"/>
              <a:t> data, we can distinguish different human tissues. With DNA methylation data, we can tell the subtypes of brain cancer samples.  Different genetic component can be applied for different application.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8</a:t>
            </a:fld>
            <a:endParaRPr lang="en-US"/>
          </a:p>
        </p:txBody>
      </p:sp>
    </p:spTree>
    <p:extLst>
      <p:ext uri="{BB962C8B-B14F-4D97-AF65-F5344CB8AC3E}">
        <p14:creationId xmlns:p14="http://schemas.microsoft.com/office/powerpoint/2010/main" val="3122248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9</a:t>
            </a:fld>
            <a:endParaRPr lang="en-US"/>
          </a:p>
        </p:txBody>
      </p:sp>
    </p:spTree>
    <p:extLst>
      <p:ext uri="{BB962C8B-B14F-4D97-AF65-F5344CB8AC3E}">
        <p14:creationId xmlns:p14="http://schemas.microsoft.com/office/powerpoint/2010/main" val="2612664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847ECE5-3626-40A5-A440-0908CD9D5682}" type="datetime1">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271020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B776A9-9AC4-4D80-8EC7-C70E6E756F30}" type="datetime1">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030207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2259D9-97D5-47BF-AB33-829EAC31C71E}" type="datetime1">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904720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8560EC-B2AB-4C37-A98C-A81370F0FD96}" type="datetime1">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618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A1CA196-D94A-4C89-B103-F082D403FEB5}" type="datetime1">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4520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2B2D9F-A4F8-4F69-9A8B-A15A605B9771}" type="datetime1">
              <a:rPr lang="en-US" smtClean="0"/>
              <a:t>6/26/2019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30801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6FFF42-CB54-4C5B-BAA0-8A7FAC1FC5C5}" type="datetime1">
              <a:rPr lang="en-US" smtClean="0"/>
              <a:t>6/26/2019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14200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D4028B-3A8B-4051-9332-848E63585320}" type="datetime1">
              <a:rPr lang="en-US" smtClean="0"/>
              <a:t>6/26/2019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136905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3D12F-5D2F-4D8D-82B1-E37E3C0F9232}" type="datetime1">
              <a:rPr lang="en-US" smtClean="0"/>
              <a:t>6/26/2019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585425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5EA159-8EAD-4CCD-8316-46BA7B0020DA}" type="datetime1">
              <a:rPr lang="en-US" smtClean="0"/>
              <a:t>6/26/2019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60921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79B83F5-DA96-4761-963D-7E5AA7ECF2C8}" type="datetime1">
              <a:rPr lang="en-US" smtClean="0"/>
              <a:t>6/26/2019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01384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619FC-7E96-41BF-B0E2-B19C5942C655}" type="datetime1">
              <a:rPr lang="en-US" smtClean="0"/>
              <a:t>6/26/2019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C58C5-1220-4135-8265-FB9705738B14}" type="slidenum">
              <a:rPr lang="en-US" smtClean="0"/>
              <a:t>‹#›</a:t>
            </a:fld>
            <a:endParaRPr lang="en-US"/>
          </a:p>
        </p:txBody>
      </p:sp>
    </p:spTree>
    <p:extLst>
      <p:ext uri="{BB962C8B-B14F-4D97-AF65-F5344CB8AC3E}">
        <p14:creationId xmlns:p14="http://schemas.microsoft.com/office/powerpoint/2010/main" val="590624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tiff"/><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jp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4.png"/><Relationship Id="rId7" Type="http://schemas.openxmlformats.org/officeDocument/2006/relationships/image" Target="../media/image70.png"/><Relationship Id="rId12" Type="http://schemas.openxmlformats.org/officeDocument/2006/relationships/image" Target="../media/image82.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jpeg"/><Relationship Id="rId11" Type="http://schemas.openxmlformats.org/officeDocument/2006/relationships/image" Target="../media/image81.jpeg"/><Relationship Id="rId5" Type="http://schemas.openxmlformats.org/officeDocument/2006/relationships/image" Target="../media/image76.png"/><Relationship Id="rId10" Type="http://schemas.openxmlformats.org/officeDocument/2006/relationships/image" Target="../media/image80.jpeg"/><Relationship Id="rId4" Type="http://schemas.openxmlformats.org/officeDocument/2006/relationships/image" Target="../media/image75.png"/><Relationship Id="rId9" Type="http://schemas.openxmlformats.org/officeDocument/2006/relationships/image" Target="../media/image79.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804" y="2275671"/>
            <a:ext cx="11517330" cy="954107"/>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Computational </a:t>
            </a:r>
            <a:r>
              <a:rPr lang="en-US" sz="2800" b="1" dirty="0">
                <a:solidFill>
                  <a:schemeClr val="tx2"/>
                </a:solidFill>
                <a:latin typeface="Adobe Gothic Std B" panose="020B0800000000000000" pitchFamily="34" charset="-128"/>
                <a:ea typeface="Adobe Gothic Std B" panose="020B0800000000000000" pitchFamily="34" charset="-128"/>
                <a:cs typeface="+mj-cs"/>
              </a:rPr>
              <a:t>Biology, Genetics and Epigenetics to Understand Disease Etiologies and Improve Precision </a:t>
            </a:r>
            <a:r>
              <a:rPr lang="en-US" sz="2800" b="1" dirty="0" smtClean="0">
                <a:solidFill>
                  <a:schemeClr val="tx2"/>
                </a:solidFill>
                <a:latin typeface="Adobe Gothic Std B" panose="020B0800000000000000" pitchFamily="34" charset="-128"/>
                <a:ea typeface="Adobe Gothic Std B" panose="020B0800000000000000" pitchFamily="34" charset="-128"/>
                <a:cs typeface="+mj-cs"/>
              </a:rPr>
              <a:t>Medicine</a:t>
            </a:r>
            <a:endParaRPr lang="en-US" dirty="0"/>
          </a:p>
        </p:txBody>
      </p:sp>
      <p:sp>
        <p:nvSpPr>
          <p:cNvPr id="3" name="Title 1"/>
          <p:cNvSpPr txBox="1">
            <a:spLocks/>
          </p:cNvSpPr>
          <p:nvPr/>
        </p:nvSpPr>
        <p:spPr>
          <a:xfrm>
            <a:off x="1657761" y="4406900"/>
            <a:ext cx="8229600" cy="180286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smtClean="0">
                <a:solidFill>
                  <a:schemeClr val="tx2"/>
                </a:solidFill>
                <a:latin typeface="+mn-lt"/>
                <a:ea typeface="Adobe Gothic Std B" panose="020B0800000000000000" pitchFamily="34" charset="-128"/>
              </a:rPr>
              <a:t>Dr. Shicheng Guo</a:t>
            </a:r>
          </a:p>
          <a:p>
            <a:endParaRPr lang="en-US" sz="2800" dirty="0">
              <a:solidFill>
                <a:schemeClr val="tx2"/>
              </a:solidFill>
              <a:latin typeface="+mn-lt"/>
              <a:ea typeface="Adobe Gothic Std B" panose="020B0800000000000000" pitchFamily="34" charset="-128"/>
            </a:endParaRPr>
          </a:p>
          <a:p>
            <a:r>
              <a:rPr lang="en-US" sz="2800" dirty="0">
                <a:solidFill>
                  <a:schemeClr val="tx2"/>
                </a:solidFill>
                <a:latin typeface="+mn-lt"/>
                <a:ea typeface="Adobe Gothic Std B" panose="020B0800000000000000" pitchFamily="34" charset="-128"/>
              </a:rPr>
              <a:t>Center for </a:t>
            </a:r>
            <a:r>
              <a:rPr lang="en-US" sz="2800" dirty="0" smtClean="0">
                <a:solidFill>
                  <a:schemeClr val="tx2"/>
                </a:solidFill>
                <a:latin typeface="+mn-lt"/>
                <a:ea typeface="Adobe Gothic Std B" panose="020B0800000000000000" pitchFamily="34" charset="-128"/>
              </a:rPr>
              <a:t>Precision </a:t>
            </a:r>
            <a:r>
              <a:rPr lang="en-US" sz="2800" dirty="0">
                <a:solidFill>
                  <a:schemeClr val="tx2"/>
                </a:solidFill>
                <a:latin typeface="+mn-lt"/>
                <a:ea typeface="Adobe Gothic Std B" panose="020B0800000000000000" pitchFamily="34" charset="-128"/>
              </a:rPr>
              <a:t>Medicine Research</a:t>
            </a:r>
          </a:p>
          <a:p>
            <a:r>
              <a:rPr lang="en-US" sz="2800" dirty="0">
                <a:solidFill>
                  <a:schemeClr val="tx2"/>
                </a:solidFill>
                <a:latin typeface="+mn-lt"/>
                <a:ea typeface="Adobe Gothic Std B" panose="020B0800000000000000" pitchFamily="34" charset="-128"/>
              </a:rPr>
              <a:t>Marshfield Clinic Research Institute</a:t>
            </a:r>
          </a:p>
          <a:p>
            <a:r>
              <a:rPr lang="en-US" sz="2800" dirty="0" smtClean="0">
                <a:solidFill>
                  <a:schemeClr val="tx2"/>
                </a:solidFill>
                <a:latin typeface="+mn-lt"/>
                <a:ea typeface="Adobe Gothic Std B" panose="020B0800000000000000" pitchFamily="34" charset="-128"/>
              </a:rPr>
              <a:t>15/05/2019</a:t>
            </a:r>
            <a:endParaRPr lang="en-US" sz="2800" dirty="0">
              <a:solidFill>
                <a:schemeClr val="tx2"/>
              </a:solidFill>
              <a:latin typeface="+mn-lt"/>
              <a:ea typeface="Adobe Gothic Std B" panose="020B0800000000000000" pitchFamily="34" charset="-128"/>
            </a:endParaRPr>
          </a:p>
        </p:txBody>
      </p:sp>
      <p:pic>
        <p:nvPicPr>
          <p:cNvPr id="4" name="Picture 3"/>
          <p:cNvPicPr>
            <a:picLocks noChangeAspect="1"/>
          </p:cNvPicPr>
          <p:nvPr/>
        </p:nvPicPr>
        <p:blipFill>
          <a:blip r:embed="rId3"/>
          <a:stretch>
            <a:fillRect/>
          </a:stretch>
        </p:blipFill>
        <p:spPr>
          <a:xfrm>
            <a:off x="434804" y="346075"/>
            <a:ext cx="3086100" cy="1476375"/>
          </a:xfrm>
          <a:prstGeom prst="rect">
            <a:avLst/>
          </a:prstGeom>
        </p:spPr>
      </p:pic>
    </p:spTree>
    <p:extLst>
      <p:ext uri="{BB962C8B-B14F-4D97-AF65-F5344CB8AC3E}">
        <p14:creationId xmlns:p14="http://schemas.microsoft.com/office/powerpoint/2010/main" val="957349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5752" y="1259680"/>
            <a:ext cx="3912894" cy="2464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146050" y="222479"/>
            <a:ext cx="12045950" cy="523220"/>
          </a:xfrm>
          <a:prstGeom prst="rect">
            <a:avLst/>
          </a:prstGeom>
        </p:spPr>
        <p:txBody>
          <a:bodyPr wrap="square">
            <a:spAutoFit/>
          </a:bodyPr>
          <a:lstStyle/>
          <a:p>
            <a:r>
              <a:rPr lang="en-US" sz="2800" b="1" dirty="0" smtClean="0">
                <a:solidFill>
                  <a:schemeClr val="tx2"/>
                </a:solidFill>
                <a:latin typeface="Adobe Gothic Std B" panose="020B0800000000000000" pitchFamily="34" charset="-128"/>
                <a:ea typeface="Adobe Gothic Std B" panose="020B0800000000000000" pitchFamily="34" charset="-128"/>
              </a:rPr>
              <a:t>Linkage analysis to identify acute </a:t>
            </a:r>
            <a:r>
              <a:rPr lang="en-US" sz="2800" b="1" dirty="0">
                <a:solidFill>
                  <a:schemeClr val="tx2"/>
                </a:solidFill>
                <a:latin typeface="Adobe Gothic Std B" panose="020B0800000000000000" pitchFamily="34" charset="-128"/>
                <a:ea typeface="Adobe Gothic Std B" panose="020B0800000000000000" pitchFamily="34" charset="-128"/>
              </a:rPr>
              <a:t>myeloid </a:t>
            </a:r>
            <a:r>
              <a:rPr lang="en-US" sz="2800" b="1" dirty="0" smtClean="0">
                <a:solidFill>
                  <a:schemeClr val="tx2"/>
                </a:solidFill>
                <a:latin typeface="Adobe Gothic Std B" panose="020B0800000000000000" pitchFamily="34" charset="-128"/>
                <a:ea typeface="Adobe Gothic Std B" panose="020B0800000000000000" pitchFamily="34" charset="-128"/>
              </a:rPr>
              <a:t>leukemia (AML) genes: TGM6</a:t>
            </a:r>
            <a:endParaRPr lang="en-US" sz="2800" b="1" dirty="0">
              <a:solidFill>
                <a:schemeClr val="tx2"/>
              </a:solidFill>
              <a:latin typeface="Adobe Gothic Std B" panose="020B0800000000000000" pitchFamily="34" charset="-128"/>
              <a:ea typeface="Adobe Gothic Std B" panose="020B0800000000000000" pitchFamily="34" charset="-128"/>
            </a:endParaRPr>
          </a:p>
        </p:txBody>
      </p:sp>
      <p:sp>
        <p:nvSpPr>
          <p:cNvPr id="6" name="Rectangle 5"/>
          <p:cNvSpPr/>
          <p:nvPr/>
        </p:nvSpPr>
        <p:spPr>
          <a:xfrm>
            <a:off x="6139358" y="6534941"/>
            <a:ext cx="6011582" cy="307777"/>
          </a:xfrm>
          <a:prstGeom prst="rect">
            <a:avLst/>
          </a:prstGeom>
        </p:spPr>
        <p:txBody>
          <a:bodyPr wrap="none">
            <a:spAutoFit/>
          </a:bodyPr>
          <a:lstStyle/>
          <a:p>
            <a:r>
              <a:rPr lang="en-US" sz="1400" dirty="0" smtClean="0">
                <a:latin typeface="Arial" panose="020B0604020202020204" pitchFamily="34" charset="0"/>
                <a:cs typeface="Arial" panose="020B0604020202020204" pitchFamily="34" charset="0"/>
              </a:rPr>
              <a:t>..,Guo</a:t>
            </a:r>
            <a:r>
              <a:rPr lang="en-US" sz="1400" dirty="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S et al.. European </a:t>
            </a:r>
            <a:r>
              <a:rPr lang="en-US" sz="1400" dirty="0">
                <a:latin typeface="Arial" panose="020B0604020202020204" pitchFamily="34" charset="0"/>
                <a:cs typeface="Arial" panose="020B0604020202020204" pitchFamily="34" charset="0"/>
              </a:rPr>
              <a:t>Journal of Human Genetics (2015) 23, 218–223</a:t>
            </a:r>
          </a:p>
        </p:txBody>
      </p:sp>
      <p:pic>
        <p:nvPicPr>
          <p:cNvPr id="7" name="Picture 6"/>
          <p:cNvPicPr>
            <a:picLocks noChangeAspect="1"/>
          </p:cNvPicPr>
          <p:nvPr/>
        </p:nvPicPr>
        <p:blipFill>
          <a:blip r:embed="rId4"/>
          <a:stretch>
            <a:fillRect/>
          </a:stretch>
        </p:blipFill>
        <p:spPr>
          <a:xfrm>
            <a:off x="4312732" y="1112041"/>
            <a:ext cx="2795641" cy="2565999"/>
          </a:xfrm>
          <a:prstGeom prst="rect">
            <a:avLst/>
          </a:prstGeom>
        </p:spPr>
      </p:pic>
      <p:pic>
        <p:nvPicPr>
          <p:cNvPr id="8" name="Picture 7"/>
          <p:cNvPicPr>
            <a:picLocks noChangeAspect="1"/>
          </p:cNvPicPr>
          <p:nvPr/>
        </p:nvPicPr>
        <p:blipFill>
          <a:blip r:embed="rId5"/>
          <a:stretch>
            <a:fillRect/>
          </a:stretch>
        </p:blipFill>
        <p:spPr>
          <a:xfrm>
            <a:off x="7270300" y="1112041"/>
            <a:ext cx="1735796" cy="2833687"/>
          </a:xfrm>
          <a:prstGeom prst="rect">
            <a:avLst/>
          </a:prstGeom>
        </p:spPr>
      </p:pic>
      <p:pic>
        <p:nvPicPr>
          <p:cNvPr id="9" name="Picture 8"/>
          <p:cNvPicPr>
            <a:picLocks noChangeAspect="1"/>
          </p:cNvPicPr>
          <p:nvPr/>
        </p:nvPicPr>
        <p:blipFill>
          <a:blip r:embed="rId6"/>
          <a:stretch>
            <a:fillRect/>
          </a:stretch>
        </p:blipFill>
        <p:spPr>
          <a:xfrm>
            <a:off x="9129921" y="1112041"/>
            <a:ext cx="2601986" cy="2964653"/>
          </a:xfrm>
          <a:prstGeom prst="rect">
            <a:avLst/>
          </a:prstGeom>
        </p:spPr>
      </p:pic>
      <p:cxnSp>
        <p:nvCxnSpPr>
          <p:cNvPr id="11" name="Straight Arrow Connector 10"/>
          <p:cNvCxnSpPr/>
          <p:nvPr/>
        </p:nvCxnSpPr>
        <p:spPr>
          <a:xfrm>
            <a:off x="4810125" y="981075"/>
            <a:ext cx="161925" cy="2786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976272" y="1736033"/>
            <a:ext cx="161925" cy="27860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643272" y="968531"/>
            <a:ext cx="161925" cy="27860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46050" y="4160112"/>
            <a:ext cx="11999913" cy="1938992"/>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Autosomal-dominant AML family with 11 cases in four generations</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Linkage </a:t>
            </a:r>
            <a:r>
              <a:rPr lang="en-US" sz="2000" dirty="0">
                <a:latin typeface="Arial" panose="020B0604020202020204" pitchFamily="34" charset="0"/>
                <a:cs typeface="Arial" panose="020B0604020202020204" pitchFamily="34" charset="0"/>
              </a:rPr>
              <a:t>analysis and </a:t>
            </a:r>
            <a:r>
              <a:rPr lang="en-US" sz="2000" dirty="0" smtClean="0">
                <a:latin typeface="Arial" panose="020B0604020202020204" pitchFamily="34" charset="0"/>
                <a:cs typeface="Arial" panose="020B0604020202020204" pitchFamily="34" charset="0"/>
              </a:rPr>
              <a:t>targeted next-generation </a:t>
            </a:r>
            <a:r>
              <a:rPr lang="en-US" sz="2000" dirty="0">
                <a:latin typeface="Arial" panose="020B0604020202020204" pitchFamily="34" charset="0"/>
                <a:cs typeface="Arial" panose="020B0604020202020204" pitchFamily="34" charset="0"/>
              </a:rPr>
              <a:t>sequencing (NGS</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2 </a:t>
            </a:r>
            <a:r>
              <a:rPr lang="en-US" sz="2000" dirty="0" err="1">
                <a:latin typeface="Arial" panose="020B0604020202020204" pitchFamily="34" charset="0"/>
                <a:cs typeface="Arial" panose="020B0604020202020204" pitchFamily="34" charset="0"/>
              </a:rPr>
              <a:t>exonic</a:t>
            </a:r>
            <a:r>
              <a:rPr lang="en-US" sz="2000" dirty="0">
                <a:latin typeface="Arial" panose="020B0604020202020204" pitchFamily="34" charset="0"/>
                <a:cs typeface="Arial" panose="020B0604020202020204" pitchFamily="34" charset="0"/>
              </a:rPr>
              <a:t> variants (TGM6 and CENPB), 15 </a:t>
            </a:r>
            <a:r>
              <a:rPr lang="en-US" sz="2000" dirty="0" err="1">
                <a:latin typeface="Arial" panose="020B0604020202020204" pitchFamily="34" charset="0"/>
                <a:cs typeface="Arial" panose="020B0604020202020204" pitchFamily="34" charset="0"/>
              </a:rPr>
              <a:t>intronic</a:t>
            </a:r>
            <a:r>
              <a:rPr lang="en-US" sz="2000" dirty="0">
                <a:latin typeface="Arial" panose="020B0604020202020204" pitchFamily="34" charset="0"/>
                <a:cs typeface="Arial" panose="020B0604020202020204" pitchFamily="34" charset="0"/>
              </a:rPr>
              <a:t>, 15 intergenic and 4 UTR </a:t>
            </a:r>
            <a:r>
              <a:rPr lang="en-US" sz="2000" dirty="0" smtClean="0">
                <a:latin typeface="Arial" panose="020B0604020202020204" pitchFamily="34" charset="0"/>
                <a:cs typeface="Arial" panose="020B0604020202020204" pitchFamily="34" charset="0"/>
              </a:rPr>
              <a:t>variants</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TGM6(Transglutaminase-6): L517W occurred </a:t>
            </a:r>
            <a:r>
              <a:rPr lang="en-US" sz="2000" dirty="0">
                <a:latin typeface="Arial" panose="020B0604020202020204" pitchFamily="34" charset="0"/>
                <a:cs typeface="Arial" panose="020B0604020202020204" pitchFamily="34" charset="0"/>
              </a:rPr>
              <a:t>in </a:t>
            </a:r>
            <a:r>
              <a:rPr lang="en-US" sz="2000" dirty="0">
                <a:solidFill>
                  <a:srgbClr val="FF0000"/>
                </a:solidFill>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patients and </a:t>
            </a:r>
            <a:r>
              <a:rPr lang="en-US" sz="2000" dirty="0">
                <a:solidFill>
                  <a:srgbClr val="FF0000"/>
                </a:solidFill>
                <a:latin typeface="Arial" panose="020B0604020202020204" pitchFamily="34" charset="0"/>
                <a:cs typeface="Arial" panose="020B0604020202020204" pitchFamily="34" charset="0"/>
              </a:rPr>
              <a:t>6</a:t>
            </a:r>
            <a:r>
              <a:rPr lang="en-US" sz="2000" dirty="0">
                <a:latin typeface="Arial" panose="020B0604020202020204" pitchFamily="34" charset="0"/>
                <a:cs typeface="Arial" panose="020B0604020202020204" pitchFamily="34" charset="0"/>
              </a:rPr>
              <a:t> members at potential </a:t>
            </a:r>
            <a:r>
              <a:rPr lang="en-US" sz="2000" dirty="0" smtClean="0">
                <a:latin typeface="Arial" panose="020B0604020202020204" pitchFamily="34" charset="0"/>
                <a:cs typeface="Arial" panose="020B0604020202020204" pitchFamily="34" charset="0"/>
              </a:rPr>
              <a:t>pre-</a:t>
            </a:r>
            <a:r>
              <a:rPr lang="en-US" sz="2000" dirty="0" err="1" smtClean="0">
                <a:latin typeface="Arial" panose="020B0604020202020204" pitchFamily="34" charset="0"/>
                <a:cs typeface="Arial" panose="020B0604020202020204" pitchFamily="34" charset="0"/>
              </a:rPr>
              <a:t>leukaemic</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phase, but not in </a:t>
            </a:r>
            <a:r>
              <a:rPr lang="en-US" sz="2000" dirty="0">
                <a:solidFill>
                  <a:srgbClr val="7030A0"/>
                </a:solidFill>
                <a:latin typeface="Arial" panose="020B0604020202020204" pitchFamily="34" charset="0"/>
                <a:cs typeface="Arial" panose="020B0604020202020204" pitchFamily="34" charset="0"/>
              </a:rPr>
              <a:t>13 </a:t>
            </a:r>
            <a:r>
              <a:rPr lang="en-US" sz="2000" dirty="0">
                <a:latin typeface="Arial" panose="020B0604020202020204" pitchFamily="34" charset="0"/>
                <a:cs typeface="Arial" panose="020B0604020202020204" pitchFamily="34" charset="0"/>
              </a:rPr>
              <a:t>unaffected individuals and </a:t>
            </a:r>
            <a:r>
              <a:rPr lang="en-US" sz="2000" dirty="0">
                <a:solidFill>
                  <a:srgbClr val="7030A0"/>
                </a:solidFill>
                <a:latin typeface="Arial" panose="020B0604020202020204" pitchFamily="34" charset="0"/>
                <a:cs typeface="Arial" panose="020B0604020202020204" pitchFamily="34" charset="0"/>
              </a:rPr>
              <a:t>530</a:t>
            </a:r>
            <a:r>
              <a:rPr lang="en-US" sz="2000" dirty="0">
                <a:latin typeface="Arial" panose="020B0604020202020204" pitchFamily="34" charset="0"/>
                <a:cs typeface="Arial" panose="020B0604020202020204" pitchFamily="34" charset="0"/>
              </a:rPr>
              <a:t> ethnically matched healthy </a:t>
            </a:r>
            <a:r>
              <a:rPr lang="en-US" sz="2000" dirty="0" smtClean="0">
                <a:latin typeface="Arial" panose="020B0604020202020204" pitchFamily="34" charset="0"/>
                <a:cs typeface="Arial" panose="020B0604020202020204" pitchFamily="34" charset="0"/>
              </a:rPr>
              <a:t>controls</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Mutation might make TGM6 have strong GDP-binding ability and easy to transfer to active form.</a:t>
            </a:r>
            <a:endParaRPr lang="en-US" sz="2000" dirty="0">
              <a:latin typeface="Arial" panose="020B0604020202020204" pitchFamily="34" charset="0"/>
              <a:cs typeface="Arial" panose="020B0604020202020204" pitchFamily="34" charset="0"/>
            </a:endParaRPr>
          </a:p>
        </p:txBody>
      </p:sp>
      <p:sp>
        <p:nvSpPr>
          <p:cNvPr id="15" name="Rectangle 14"/>
          <p:cNvSpPr/>
          <p:nvPr/>
        </p:nvSpPr>
        <p:spPr>
          <a:xfrm>
            <a:off x="4937751" y="980113"/>
            <a:ext cx="1757212" cy="369332"/>
          </a:xfrm>
          <a:prstGeom prst="rect">
            <a:avLst/>
          </a:prstGeom>
        </p:spPr>
        <p:txBody>
          <a:bodyPr wrap="none">
            <a:spAutoFit/>
          </a:bodyPr>
          <a:lstStyle/>
          <a:p>
            <a:r>
              <a:rPr lang="en-US" dirty="0" smtClean="0">
                <a:solidFill>
                  <a:srgbClr val="FF0000"/>
                </a:solidFill>
              </a:rPr>
              <a:t>20p13, P=5x10</a:t>
            </a:r>
            <a:r>
              <a:rPr lang="en-US" baseline="30000" dirty="0" smtClean="0">
                <a:solidFill>
                  <a:srgbClr val="FF0000"/>
                </a:solidFill>
              </a:rPr>
              <a:t>-5</a:t>
            </a:r>
            <a:endParaRPr lang="en-US" baseline="30000" dirty="0">
              <a:solidFill>
                <a:srgbClr val="FF0000"/>
              </a:solidFill>
            </a:endParaRPr>
          </a:p>
        </p:txBody>
      </p:sp>
      <p:sp>
        <p:nvSpPr>
          <p:cNvPr id="16" name="Rectangle 15"/>
          <p:cNvSpPr/>
          <p:nvPr/>
        </p:nvSpPr>
        <p:spPr>
          <a:xfrm>
            <a:off x="4633173" y="3570386"/>
            <a:ext cx="2154757" cy="307777"/>
          </a:xfrm>
          <a:prstGeom prst="rect">
            <a:avLst/>
          </a:prstGeom>
        </p:spPr>
        <p:txBody>
          <a:bodyPr wrap="none">
            <a:spAutoFit/>
          </a:bodyPr>
          <a:lstStyle/>
          <a:p>
            <a:r>
              <a:rPr lang="en-US" sz="1400" dirty="0" smtClean="0">
                <a:solidFill>
                  <a:srgbClr val="222222"/>
                </a:solidFill>
                <a:latin typeface="Arial" panose="020B0604020202020204" pitchFamily="34" charset="0"/>
              </a:rPr>
              <a:t>LOD: Logarithm of </a:t>
            </a:r>
            <a:r>
              <a:rPr lang="en-US" sz="1400" dirty="0" err="1" smtClean="0">
                <a:solidFill>
                  <a:srgbClr val="222222"/>
                </a:solidFill>
                <a:latin typeface="Arial" panose="020B0604020202020204" pitchFamily="34" charset="0"/>
              </a:rPr>
              <a:t>ODds</a:t>
            </a:r>
            <a:endParaRPr lang="en-US" sz="1400" dirty="0"/>
          </a:p>
        </p:txBody>
      </p:sp>
      <p:pic>
        <p:nvPicPr>
          <p:cNvPr id="20" name="Picture 19"/>
          <p:cNvPicPr>
            <a:picLocks noChangeAspect="1"/>
          </p:cNvPicPr>
          <p:nvPr/>
        </p:nvPicPr>
        <p:blipFill>
          <a:blip r:embed="rId7"/>
          <a:stretch>
            <a:fillRect/>
          </a:stretch>
        </p:blipFill>
        <p:spPr>
          <a:xfrm>
            <a:off x="7285323" y="721389"/>
            <a:ext cx="4361772" cy="3520948"/>
          </a:xfrm>
          <a:prstGeom prst="rect">
            <a:avLst/>
          </a:prstGeom>
        </p:spPr>
      </p:pic>
      <p:cxnSp>
        <p:nvCxnSpPr>
          <p:cNvPr id="22" name="Straight Arrow Connector 21"/>
          <p:cNvCxnSpPr/>
          <p:nvPr/>
        </p:nvCxnSpPr>
        <p:spPr>
          <a:xfrm flipV="1">
            <a:off x="3887198" y="3009900"/>
            <a:ext cx="184349" cy="24447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818137" y="2150565"/>
            <a:ext cx="184349" cy="24447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34130" y="3385720"/>
            <a:ext cx="2543517"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13 </a:t>
            </a:r>
            <a:r>
              <a:rPr lang="en-US" sz="1600" dirty="0" err="1">
                <a:latin typeface="Arial" panose="020B0604020202020204" pitchFamily="34" charset="0"/>
                <a:cs typeface="Arial" panose="020B0604020202020204" pitchFamily="34" charset="0"/>
              </a:rPr>
              <a:t>Affymetrix</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500K Arrays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487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33321"/>
            <a:ext cx="12045950" cy="954107"/>
          </a:xfrm>
          <a:prstGeom prst="rect">
            <a:avLst/>
          </a:prstGeom>
        </p:spPr>
        <p:txBody>
          <a:bodyPr wrap="square">
            <a:spAutoFit/>
          </a:bodyPr>
          <a:lstStyle/>
          <a:p>
            <a:pPr algn="ctr"/>
            <a:r>
              <a:rPr lang="en-US" sz="2800" b="1" dirty="0">
                <a:solidFill>
                  <a:schemeClr val="tx2"/>
                </a:solidFill>
                <a:latin typeface="Adobe Gothic Std B" panose="020B0800000000000000" pitchFamily="34" charset="-128"/>
                <a:ea typeface="Adobe Gothic Std B" panose="020B0800000000000000" pitchFamily="34" charset="-128"/>
              </a:rPr>
              <a:t>G</a:t>
            </a:r>
            <a:r>
              <a:rPr lang="en-US" sz="2800" b="1" dirty="0" smtClean="0">
                <a:solidFill>
                  <a:schemeClr val="tx2"/>
                </a:solidFill>
                <a:latin typeface="Adobe Gothic Std B" panose="020B0800000000000000" pitchFamily="34" charset="-128"/>
                <a:ea typeface="Adobe Gothic Std B" panose="020B0800000000000000" pitchFamily="34" charset="-128"/>
              </a:rPr>
              <a:t>ene-based </a:t>
            </a:r>
            <a:r>
              <a:rPr lang="en-US" sz="2800" b="1" dirty="0">
                <a:solidFill>
                  <a:schemeClr val="tx2"/>
                </a:solidFill>
                <a:latin typeface="Adobe Gothic Std B" panose="020B0800000000000000" pitchFamily="34" charset="-128"/>
                <a:ea typeface="Adobe Gothic Std B" panose="020B0800000000000000" pitchFamily="34" charset="-128"/>
              </a:rPr>
              <a:t>recessive </a:t>
            </a:r>
            <a:r>
              <a:rPr lang="en-US" sz="2800" b="1" dirty="0" err="1">
                <a:solidFill>
                  <a:schemeClr val="tx2"/>
                </a:solidFill>
                <a:latin typeface="Adobe Gothic Std B" panose="020B0800000000000000" pitchFamily="34" charset="-128"/>
                <a:ea typeface="Adobe Gothic Std B" panose="020B0800000000000000" pitchFamily="34" charset="-128"/>
              </a:rPr>
              <a:t>diplotype</a:t>
            </a:r>
            <a:r>
              <a:rPr lang="en-US" sz="2800" b="1" dirty="0">
                <a:solidFill>
                  <a:schemeClr val="tx2"/>
                </a:solidFill>
                <a:latin typeface="Adobe Gothic Std B" panose="020B0800000000000000" pitchFamily="34" charset="-128"/>
                <a:ea typeface="Adobe Gothic Std B" panose="020B0800000000000000" pitchFamily="34" charset="-128"/>
              </a:rPr>
              <a:t> exome scan discovers </a:t>
            </a:r>
            <a:r>
              <a:rPr lang="en-US" sz="2800" b="1" dirty="0" smtClean="0">
                <a:solidFill>
                  <a:schemeClr val="tx2"/>
                </a:solidFill>
                <a:latin typeface="Adobe Gothic Std B" panose="020B0800000000000000" pitchFamily="34" charset="-128"/>
                <a:ea typeface="Adobe Gothic Std B" panose="020B0800000000000000" pitchFamily="34" charset="-128"/>
              </a:rPr>
              <a:t>FGF6 as a </a:t>
            </a:r>
            <a:r>
              <a:rPr lang="en-US" sz="2800" b="1" dirty="0">
                <a:solidFill>
                  <a:schemeClr val="tx2"/>
                </a:solidFill>
                <a:latin typeface="Adobe Gothic Std B" panose="020B0800000000000000" pitchFamily="34" charset="-128"/>
                <a:ea typeface="Adobe Gothic Std B" panose="020B0800000000000000" pitchFamily="34" charset="-128"/>
              </a:rPr>
              <a:t>iron metabolism </a:t>
            </a:r>
            <a:r>
              <a:rPr lang="en-US" sz="2800" b="1" dirty="0" smtClean="0">
                <a:solidFill>
                  <a:schemeClr val="tx2"/>
                </a:solidFill>
                <a:latin typeface="Adobe Gothic Std B" panose="020B0800000000000000" pitchFamily="34" charset="-128"/>
                <a:ea typeface="Adobe Gothic Std B" panose="020B0800000000000000" pitchFamily="34" charset="-128"/>
              </a:rPr>
              <a:t>gene</a:t>
            </a:r>
            <a:endParaRPr lang="en-US" sz="2800" b="1" dirty="0">
              <a:solidFill>
                <a:schemeClr val="tx2"/>
              </a:solidFill>
              <a:latin typeface="Adobe Gothic Std B" panose="020B0800000000000000" pitchFamily="34" charset="-128"/>
              <a:ea typeface="Adobe Gothic Std B" panose="020B0800000000000000" pitchFamily="34" charset="-128"/>
            </a:endParaRPr>
          </a:p>
        </p:txBody>
      </p:sp>
      <p:grpSp>
        <p:nvGrpSpPr>
          <p:cNvPr id="17" name="Group 16"/>
          <p:cNvGrpSpPr/>
          <p:nvPr/>
        </p:nvGrpSpPr>
        <p:grpSpPr>
          <a:xfrm>
            <a:off x="383416" y="1779455"/>
            <a:ext cx="3277536" cy="615059"/>
            <a:chOff x="1600200" y="2362200"/>
            <a:chExt cx="8763000" cy="1066800"/>
          </a:xfrm>
        </p:grpSpPr>
        <p:cxnSp>
          <p:nvCxnSpPr>
            <p:cNvPr id="6" name="Straight Connector 5"/>
            <p:cNvCxnSpPr/>
            <p:nvPr/>
          </p:nvCxnSpPr>
          <p:spPr>
            <a:xfrm>
              <a:off x="5791200" y="2743200"/>
              <a:ext cx="4572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791200" y="3200400"/>
              <a:ext cx="457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5-Point Star 7"/>
            <p:cNvSpPr/>
            <p:nvPr/>
          </p:nvSpPr>
          <p:spPr>
            <a:xfrm>
              <a:off x="6324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9" name="5-Point Star 8"/>
            <p:cNvSpPr/>
            <p:nvPr/>
          </p:nvSpPr>
          <p:spPr>
            <a:xfrm>
              <a:off x="9067800" y="28956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cxnSp>
          <p:nvCxnSpPr>
            <p:cNvPr id="10" name="Straight Connector 9"/>
            <p:cNvCxnSpPr/>
            <p:nvPr/>
          </p:nvCxnSpPr>
          <p:spPr>
            <a:xfrm>
              <a:off x="1600200" y="27432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00200" y="32004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5-Point Star 11"/>
            <p:cNvSpPr/>
            <p:nvPr/>
          </p:nvSpPr>
          <p:spPr>
            <a:xfrm>
              <a:off x="2133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13" name="5-Point Star 12"/>
            <p:cNvSpPr/>
            <p:nvPr/>
          </p:nvSpPr>
          <p:spPr>
            <a:xfrm>
              <a:off x="2133600" y="29718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grpSp>
      <p:pic>
        <p:nvPicPr>
          <p:cNvPr id="27" name="Picture 26"/>
          <p:cNvPicPr>
            <a:picLocks noChangeAspect="1"/>
          </p:cNvPicPr>
          <p:nvPr/>
        </p:nvPicPr>
        <p:blipFill rotWithShape="1">
          <a:blip r:embed="rId3"/>
          <a:srcRect l="4397"/>
          <a:stretch/>
        </p:blipFill>
        <p:spPr>
          <a:xfrm>
            <a:off x="57150" y="2965817"/>
            <a:ext cx="3727627" cy="3142817"/>
          </a:xfrm>
          <a:prstGeom prst="rect">
            <a:avLst/>
          </a:prstGeom>
        </p:spPr>
      </p:pic>
      <p:sp>
        <p:nvSpPr>
          <p:cNvPr id="32" name="TextBox 31"/>
          <p:cNvSpPr txBox="1"/>
          <p:nvPr/>
        </p:nvSpPr>
        <p:spPr>
          <a:xfrm>
            <a:off x="1920963" y="3431238"/>
            <a:ext cx="1616083" cy="369332"/>
          </a:xfrm>
          <a:prstGeom prst="rect">
            <a:avLst/>
          </a:prstGeom>
          <a:noFill/>
        </p:spPr>
        <p:txBody>
          <a:bodyPr wrap="none" rtlCol="0">
            <a:spAutoFit/>
          </a:bodyPr>
          <a:lstStyle/>
          <a:p>
            <a:r>
              <a:rPr lang="en-US" b="1" dirty="0" smtClean="0">
                <a:solidFill>
                  <a:srgbClr val="7030A0"/>
                </a:solidFill>
              </a:rPr>
              <a:t>OR(FGF6)=22.8</a:t>
            </a:r>
            <a:endParaRPr lang="en-US" b="1" dirty="0">
              <a:solidFill>
                <a:srgbClr val="7030A0"/>
              </a:solidFill>
            </a:endParaRPr>
          </a:p>
        </p:txBody>
      </p:sp>
      <p:pic>
        <p:nvPicPr>
          <p:cNvPr id="61" name="Picture 60"/>
          <p:cNvPicPr>
            <a:picLocks noChangeAspect="1"/>
          </p:cNvPicPr>
          <p:nvPr/>
        </p:nvPicPr>
        <p:blipFill rotWithShape="1">
          <a:blip r:embed="rId4"/>
          <a:srcRect r="13466"/>
          <a:stretch/>
        </p:blipFill>
        <p:spPr>
          <a:xfrm>
            <a:off x="3642267" y="1779455"/>
            <a:ext cx="3815808" cy="4121879"/>
          </a:xfrm>
          <a:prstGeom prst="rect">
            <a:avLst/>
          </a:prstGeom>
        </p:spPr>
      </p:pic>
      <p:pic>
        <p:nvPicPr>
          <p:cNvPr id="66" name="Picture 65"/>
          <p:cNvPicPr>
            <a:picLocks noChangeAspect="1"/>
          </p:cNvPicPr>
          <p:nvPr/>
        </p:nvPicPr>
        <p:blipFill>
          <a:blip r:embed="rId5"/>
          <a:stretch>
            <a:fillRect/>
          </a:stretch>
        </p:blipFill>
        <p:spPr>
          <a:xfrm>
            <a:off x="7122163" y="1053029"/>
            <a:ext cx="4992831" cy="2682970"/>
          </a:xfrm>
          <a:prstGeom prst="rect">
            <a:avLst/>
          </a:prstGeom>
        </p:spPr>
      </p:pic>
      <p:sp>
        <p:nvSpPr>
          <p:cNvPr id="67" name="Rectangle 66"/>
          <p:cNvSpPr/>
          <p:nvPr/>
        </p:nvSpPr>
        <p:spPr>
          <a:xfrm>
            <a:off x="4526549" y="4897940"/>
            <a:ext cx="2464237" cy="430887"/>
          </a:xfrm>
          <a:prstGeom prst="rect">
            <a:avLst/>
          </a:prstGeom>
        </p:spPr>
        <p:txBody>
          <a:bodyPr wrap="square">
            <a:spAutoFit/>
          </a:bodyPr>
          <a:lstStyle/>
          <a:p>
            <a:pPr algn="r"/>
            <a:r>
              <a:rPr lang="en-US" sz="1100" b="1" dirty="0">
                <a:solidFill>
                  <a:srgbClr val="7030A0"/>
                </a:solidFill>
                <a:latin typeface="Helvetica W01 Roman"/>
              </a:rPr>
              <a:t>Fibroblast Growth Factor 6</a:t>
            </a:r>
          </a:p>
          <a:p>
            <a:pPr algn="r"/>
            <a:r>
              <a:rPr lang="en-US" sz="1100" b="1" dirty="0" smtClean="0">
                <a:solidFill>
                  <a:srgbClr val="7030A0"/>
                </a:solidFill>
                <a:latin typeface="Helvetica W01 Roman"/>
              </a:rPr>
              <a:t>Heparin-Binding </a:t>
            </a:r>
            <a:r>
              <a:rPr lang="en-US" sz="1100" b="1" dirty="0">
                <a:solidFill>
                  <a:srgbClr val="7030A0"/>
                </a:solidFill>
                <a:latin typeface="Helvetica W01 Roman"/>
              </a:rPr>
              <a:t>Growth Factor 6</a:t>
            </a:r>
          </a:p>
        </p:txBody>
      </p:sp>
      <p:pic>
        <p:nvPicPr>
          <p:cNvPr id="6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9170" y="3987894"/>
            <a:ext cx="5172830" cy="2231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0" name="Rectangle 69"/>
          <p:cNvSpPr/>
          <p:nvPr/>
        </p:nvSpPr>
        <p:spPr>
          <a:xfrm>
            <a:off x="8545818" y="6501036"/>
            <a:ext cx="3646182"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i="1" dirty="0" smtClean="0">
                <a:latin typeface="Times New Roman" panose="02020603050405020304" pitchFamily="18" charset="0"/>
                <a:ea typeface="Times New Roman" panose="02020603050405020304" pitchFamily="18" charset="0"/>
              </a:rPr>
              <a:t>.</a:t>
            </a:r>
            <a:r>
              <a:rPr lang="en-US" sz="1400" dirty="0" smtClean="0">
                <a:latin typeface="Times New Roman" panose="02020603050405020304" pitchFamily="18" charset="0"/>
                <a:ea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spTree>
    <p:extLst>
      <p:ext uri="{BB962C8B-B14F-4D97-AF65-F5344CB8AC3E}">
        <p14:creationId xmlns:p14="http://schemas.microsoft.com/office/powerpoint/2010/main" val="2129645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17658" y="952500"/>
            <a:ext cx="4861259" cy="2343150"/>
            <a:chOff x="3427558" y="3400175"/>
            <a:chExt cx="4872971" cy="2315946"/>
          </a:xfrm>
        </p:grpSpPr>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605" y="3400175"/>
              <a:ext cx="2596924" cy="2315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3427558" y="3400175"/>
              <a:ext cx="2935142" cy="2272715"/>
              <a:chOff x="3427558" y="3400175"/>
              <a:chExt cx="2935142" cy="2272715"/>
            </a:xfrm>
          </p:grpSpPr>
          <p:pic>
            <p:nvPicPr>
              <p:cNvPr id="6" name="Picture 5"/>
              <p:cNvPicPr>
                <a:picLocks noChangeAspect="1"/>
              </p:cNvPicPr>
              <p:nvPr/>
            </p:nvPicPr>
            <p:blipFill>
              <a:blip r:embed="rId4"/>
              <a:stretch>
                <a:fillRect/>
              </a:stretch>
            </p:blipFill>
            <p:spPr>
              <a:xfrm>
                <a:off x="3427558" y="3400175"/>
                <a:ext cx="2261574" cy="2272715"/>
              </a:xfrm>
              <a:prstGeom prst="rect">
                <a:avLst/>
              </a:prstGeom>
            </p:spPr>
          </p:pic>
          <p:cxnSp>
            <p:nvCxnSpPr>
              <p:cNvPr id="7" name="Straight Arrow Connector 6"/>
              <p:cNvCxnSpPr/>
              <p:nvPr/>
            </p:nvCxnSpPr>
            <p:spPr>
              <a:xfrm flipV="1">
                <a:off x="6285215" y="4152365"/>
                <a:ext cx="77485" cy="89004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Group 9"/>
          <p:cNvGrpSpPr/>
          <p:nvPr/>
        </p:nvGrpSpPr>
        <p:grpSpPr>
          <a:xfrm>
            <a:off x="5133975" y="775102"/>
            <a:ext cx="3278082" cy="3030864"/>
            <a:chOff x="1219200" y="1706087"/>
            <a:chExt cx="4802648" cy="4492799"/>
          </a:xfrm>
        </p:grpSpPr>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706087"/>
              <a:ext cx="4802648" cy="4492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flipV="1">
              <a:off x="2917861" y="4880224"/>
              <a:ext cx="164386" cy="29795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322914" y="4372187"/>
              <a:ext cx="180574" cy="40529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13589" t="28735" r="51638" b="55611"/>
          <a:stretch/>
        </p:blipFill>
        <p:spPr>
          <a:xfrm>
            <a:off x="4892115" y="3973337"/>
            <a:ext cx="3519942" cy="2241465"/>
          </a:xfrm>
          <a:prstGeom prst="rect">
            <a:avLst/>
          </a:prstGeom>
        </p:spPr>
      </p:pic>
      <p:sp>
        <p:nvSpPr>
          <p:cNvPr id="20" name="Rectangle 19"/>
          <p:cNvSpPr/>
          <p:nvPr/>
        </p:nvSpPr>
        <p:spPr>
          <a:xfrm>
            <a:off x="590550" y="191138"/>
            <a:ext cx="12896850" cy="461665"/>
          </a:xfrm>
          <a:prstGeom prst="rect">
            <a:avLst/>
          </a:prstGeom>
        </p:spPr>
        <p:txBody>
          <a:bodyPr wrap="square">
            <a:spAutoFit/>
          </a:bodyPr>
          <a:lstStyle/>
          <a:p>
            <a:r>
              <a:rPr lang="en-US" sz="2400" b="1" dirty="0" smtClean="0">
                <a:latin typeface="Arial" panose="020B0604020202020204" pitchFamily="34" charset="0"/>
              </a:rPr>
              <a:t>Molecular</a:t>
            </a:r>
            <a:r>
              <a:rPr lang="en-US" sz="2400" b="1" dirty="0">
                <a:latin typeface="Arial" panose="020B0604020202020204" pitchFamily="34" charset="0"/>
              </a:rPr>
              <a:t>, Cellular and </a:t>
            </a:r>
            <a:r>
              <a:rPr lang="en-US" sz="2400" b="1" dirty="0" smtClean="0">
                <a:latin typeface="Arial" panose="020B0604020202020204" pitchFamily="34" charset="0"/>
              </a:rPr>
              <a:t>Immunohistochemistry to Validate FGF6 Functions</a:t>
            </a:r>
            <a:endParaRPr lang="en-US" sz="2400" b="1" dirty="0">
              <a:latin typeface="Arial" panose="020B0604020202020204" pitchFamily="34" charset="0"/>
            </a:endParaRPr>
          </a:p>
        </p:txBody>
      </p:sp>
      <p:pic>
        <p:nvPicPr>
          <p:cNvPr id="21" name="Picture 20"/>
          <p:cNvPicPr>
            <a:picLocks noChangeAspect="1"/>
          </p:cNvPicPr>
          <p:nvPr/>
        </p:nvPicPr>
        <p:blipFill>
          <a:blip r:embed="rId7"/>
          <a:stretch>
            <a:fillRect/>
          </a:stretch>
        </p:blipFill>
        <p:spPr>
          <a:xfrm>
            <a:off x="8566646" y="819817"/>
            <a:ext cx="2406154" cy="3485483"/>
          </a:xfrm>
          <a:prstGeom prst="rect">
            <a:avLst/>
          </a:prstGeom>
        </p:spPr>
      </p:pic>
      <p:pic>
        <p:nvPicPr>
          <p:cNvPr id="23" name="Picture 22"/>
          <p:cNvPicPr>
            <a:picLocks noChangeAspect="1"/>
          </p:cNvPicPr>
          <p:nvPr/>
        </p:nvPicPr>
        <p:blipFill rotWithShape="1">
          <a:blip r:embed="rId8"/>
          <a:srcRect l="8090" t="5163" r="64806"/>
          <a:stretch/>
        </p:blipFill>
        <p:spPr>
          <a:xfrm>
            <a:off x="1051945" y="3557247"/>
            <a:ext cx="1839649" cy="3009705"/>
          </a:xfrm>
          <a:prstGeom prst="rect">
            <a:avLst/>
          </a:prstGeom>
        </p:spPr>
      </p:pic>
      <p:pic>
        <p:nvPicPr>
          <p:cNvPr id="24" name="Picture 23"/>
          <p:cNvPicPr>
            <a:picLocks noChangeAspect="1"/>
          </p:cNvPicPr>
          <p:nvPr/>
        </p:nvPicPr>
        <p:blipFill rotWithShape="1">
          <a:blip r:embed="rId8"/>
          <a:srcRect l="54448" t="5138" r="18591"/>
          <a:stretch/>
        </p:blipFill>
        <p:spPr>
          <a:xfrm>
            <a:off x="2882070" y="3557248"/>
            <a:ext cx="1829370" cy="3009705"/>
          </a:xfrm>
          <a:prstGeom prst="rect">
            <a:avLst/>
          </a:prstGeom>
        </p:spPr>
      </p:pic>
      <p:sp>
        <p:nvSpPr>
          <p:cNvPr id="25" name="TextBox 24"/>
          <p:cNvSpPr txBox="1"/>
          <p:nvPr/>
        </p:nvSpPr>
        <p:spPr>
          <a:xfrm>
            <a:off x="476146" y="4556108"/>
            <a:ext cx="559769" cy="338554"/>
          </a:xfrm>
          <a:prstGeom prst="rect">
            <a:avLst/>
          </a:prstGeom>
          <a:noFill/>
        </p:spPr>
        <p:txBody>
          <a:bodyPr wrap="none" rtlCol="0">
            <a:spAutoFit/>
          </a:bodyPr>
          <a:lstStyle/>
          <a:p>
            <a:r>
              <a:rPr lang="en-US" sz="1600" dirty="0" err="1" smtClean="0">
                <a:latin typeface="Arial" panose="020B0604020202020204" pitchFamily="34" charset="0"/>
                <a:cs typeface="Arial" panose="020B0604020202020204" pitchFamily="34" charset="0"/>
              </a:rPr>
              <a:t>SSc</a:t>
            </a:r>
            <a:endParaRPr lang="en-US" sz="1600" dirty="0">
              <a:latin typeface="Arial" panose="020B0604020202020204" pitchFamily="34" charset="0"/>
              <a:cs typeface="Arial" panose="020B0604020202020204" pitchFamily="34" charset="0"/>
            </a:endParaRPr>
          </a:p>
        </p:txBody>
      </p:sp>
      <p:sp>
        <p:nvSpPr>
          <p:cNvPr id="26" name="TextBox 25"/>
          <p:cNvSpPr txBox="1"/>
          <p:nvPr/>
        </p:nvSpPr>
        <p:spPr>
          <a:xfrm>
            <a:off x="476146" y="6045525"/>
            <a:ext cx="627095"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HCC</a:t>
            </a:r>
            <a:endParaRPr lang="en-US" sz="1600" dirty="0">
              <a:latin typeface="Arial" panose="020B0604020202020204" pitchFamily="34" charset="0"/>
              <a:cs typeface="Arial" panose="020B0604020202020204" pitchFamily="34" charset="0"/>
            </a:endParaRPr>
          </a:p>
        </p:txBody>
      </p:sp>
      <p:sp>
        <p:nvSpPr>
          <p:cNvPr id="27" name="TextBox 26"/>
          <p:cNvSpPr txBox="1"/>
          <p:nvPr/>
        </p:nvSpPr>
        <p:spPr>
          <a:xfrm>
            <a:off x="476146" y="5336264"/>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8" name="TextBox 27"/>
          <p:cNvSpPr txBox="1"/>
          <p:nvPr/>
        </p:nvSpPr>
        <p:spPr>
          <a:xfrm>
            <a:off x="476146" y="3767866"/>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9" name="Rectangle 28"/>
          <p:cNvSpPr/>
          <p:nvPr/>
        </p:nvSpPr>
        <p:spPr>
          <a:xfrm>
            <a:off x="8685519" y="6537523"/>
            <a:ext cx="3633482"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i="1" dirty="0" smtClean="0">
                <a:latin typeface="Times New Roman" panose="02020603050405020304" pitchFamily="18" charset="0"/>
                <a:ea typeface="Times New Roman" panose="02020603050405020304" pitchFamily="18" charset="0"/>
              </a:rPr>
              <a:t>.</a:t>
            </a:r>
            <a:r>
              <a:rPr lang="en-US" sz="1400" dirty="0" smtClean="0">
                <a:latin typeface="Times New Roman" panose="02020603050405020304" pitchFamily="18" charset="0"/>
                <a:ea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grpSp>
        <p:nvGrpSpPr>
          <p:cNvPr id="15" name="Group 14"/>
          <p:cNvGrpSpPr/>
          <p:nvPr/>
        </p:nvGrpSpPr>
        <p:grpSpPr>
          <a:xfrm>
            <a:off x="8191501" y="4222894"/>
            <a:ext cx="3624444" cy="2235056"/>
            <a:chOff x="2895600" y="2813719"/>
            <a:chExt cx="7544798" cy="3993206"/>
          </a:xfrm>
        </p:grpSpPr>
        <p:sp>
          <p:nvSpPr>
            <p:cNvPr id="17" name="TextBox 16"/>
            <p:cNvSpPr txBox="1"/>
            <p:nvPr/>
          </p:nvSpPr>
          <p:spPr>
            <a:xfrm>
              <a:off x="7988590" y="5465021"/>
              <a:ext cx="2451808" cy="582936"/>
            </a:xfrm>
            <a:prstGeom prst="rect">
              <a:avLst/>
            </a:prstGeom>
            <a:noFill/>
          </p:spPr>
          <p:txBody>
            <a:bodyPr wrap="none" rtlCol="0">
              <a:spAutoFit/>
            </a:bodyPr>
            <a:lstStyle/>
            <a:p>
              <a:r>
                <a:rPr lang="en-US" sz="1400" b="1" dirty="0"/>
                <a:t>Ferrous form</a:t>
              </a:r>
            </a:p>
          </p:txBody>
        </p:sp>
        <p:sp>
          <p:nvSpPr>
            <p:cNvPr id="18" name="TextBox 17"/>
            <p:cNvSpPr txBox="1"/>
            <p:nvPr/>
          </p:nvSpPr>
          <p:spPr>
            <a:xfrm>
              <a:off x="7968170" y="6223989"/>
              <a:ext cx="2147220" cy="582936"/>
            </a:xfrm>
            <a:prstGeom prst="rect">
              <a:avLst/>
            </a:prstGeom>
            <a:noFill/>
          </p:spPr>
          <p:txBody>
            <a:bodyPr wrap="none" rtlCol="0">
              <a:spAutoFit/>
            </a:bodyPr>
            <a:lstStyle/>
            <a:p>
              <a:r>
                <a:rPr lang="en-US" sz="1400" b="1" dirty="0"/>
                <a:t>Ferric form</a:t>
              </a:r>
            </a:p>
          </p:txBody>
        </p:sp>
        <p:pic>
          <p:nvPicPr>
            <p:cNvPr id="16"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814"/>
            <a:stretch/>
          </p:blipFill>
          <p:spPr bwMode="auto">
            <a:xfrm>
              <a:off x="2895600" y="2813719"/>
              <a:ext cx="5219701" cy="3816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19815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bg1">
                  <a:lumMod val="75000"/>
                </a:schemeClr>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solidFill>
                  <a:schemeClr val="bg1">
                    <a:lumMod val="75000"/>
                  </a:schemeClr>
                </a:solidFill>
                <a:latin typeface="Arial" panose="020B0604020202020204" pitchFamily="34" charset="0"/>
                <a:cs typeface="Arial" panose="020B0604020202020204" pitchFamily="34" charset="0"/>
              </a:rPr>
              <a:t>Plans to Obtain External Funding to Support my Research </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Linkage analysis to identify </a:t>
            </a:r>
            <a:r>
              <a:rPr lang="en-US" sz="2000" u="sng" dirty="0">
                <a:solidFill>
                  <a:schemeClr val="bg1">
                    <a:lumMod val="75000"/>
                  </a:schemeClr>
                </a:solidFill>
                <a:latin typeface="Arial" panose="020B0604020202020204" pitchFamily="34" charset="0"/>
                <a:cs typeface="Arial" panose="020B0604020202020204" pitchFamily="34" charset="0"/>
              </a:rPr>
              <a:t>acute myeloid leukemia (AML) </a:t>
            </a:r>
            <a:r>
              <a:rPr lang="en-US" sz="2000" u="sng" dirty="0" smtClean="0">
                <a:solidFill>
                  <a:schemeClr val="bg1">
                    <a:lumMod val="75000"/>
                  </a:schemeClr>
                </a:solidFill>
                <a:latin typeface="Arial" panose="020B0604020202020204" pitchFamily="34" charset="0"/>
                <a:cs typeface="Arial" panose="020B0604020202020204" pitchFamily="34" charset="0"/>
              </a:rPr>
              <a:t>genes (EJHG, 2015)</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Compound heterozygote analysis  to identify hemochromatosis </a:t>
            </a:r>
            <a:r>
              <a:rPr lang="en-US" sz="2000" dirty="0" smtClean="0">
                <a:solidFill>
                  <a:schemeClr val="bg1">
                    <a:lumMod val="75000"/>
                  </a:schemeClr>
                </a:solidFill>
                <a:latin typeface="Arial" panose="020B0604020202020204" pitchFamily="34" charset="0"/>
                <a:cs typeface="Arial" panose="020B0604020202020204" pitchFamily="34" charset="0"/>
              </a:rPr>
              <a:t>genes (Blood, 2019)</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DNA biomarkers </a:t>
            </a:r>
            <a:r>
              <a:rPr lang="en-US" sz="2000" dirty="0" smtClean="0">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Blood DNA </a:t>
            </a:r>
            <a:r>
              <a:rPr lang="en-US" sz="2000" dirty="0">
                <a:latin typeface="Arial" panose="020B0604020202020204" pitchFamily="34" charset="0"/>
                <a:cs typeface="Arial" panose="020B0604020202020204" pitchFamily="34" charset="0"/>
              </a:rPr>
              <a:t>methylation </a:t>
            </a:r>
            <a:r>
              <a:rPr lang="en-US" sz="2000" dirty="0" smtClean="0">
                <a:latin typeface="Arial" panose="020B0604020202020204" pitchFamily="34" charset="0"/>
                <a:cs typeface="Arial" panose="020B0604020202020204" pitchFamily="34" charset="0"/>
              </a:rPr>
              <a:t>early biomarkers for </a:t>
            </a:r>
            <a:r>
              <a:rPr lang="en-US" sz="2000" u="sng" dirty="0" smtClean="0">
                <a:latin typeface="Arial" panose="020B0604020202020204" pitchFamily="34" charset="0"/>
                <a:cs typeface="Arial" panose="020B0604020202020204" pitchFamily="34" charset="0"/>
              </a:rPr>
              <a:t>HBV-HCC (Clinical Epigenetics, 2017)</a:t>
            </a:r>
            <a:endParaRPr lang="en-US" sz="20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Urine DNA methylation biomarker for </a:t>
            </a:r>
            <a:r>
              <a:rPr lang="en-US" sz="2000" u="sng" dirty="0" smtClean="0">
                <a:latin typeface="Arial" panose="020B0604020202020204" pitchFamily="34" charset="0"/>
                <a:cs typeface="Arial" panose="020B0604020202020204" pitchFamily="34" charset="0"/>
              </a:rPr>
              <a:t>bladder cancer (</a:t>
            </a:r>
            <a:r>
              <a:rPr lang="en-US" sz="2000" u="sng" dirty="0" err="1" smtClean="0">
                <a:latin typeface="Arial" panose="020B0604020202020204" pitchFamily="34" charset="0"/>
                <a:cs typeface="Arial" panose="020B0604020202020204" pitchFamily="34" charset="0"/>
              </a:rPr>
              <a:t>PloS</a:t>
            </a:r>
            <a:r>
              <a:rPr lang="en-US" sz="2000" u="sng" dirty="0" smtClean="0">
                <a:latin typeface="Arial" panose="020B0604020202020204" pitchFamily="34" charset="0"/>
                <a:cs typeface="Arial" panose="020B0604020202020204" pitchFamily="34" charset="0"/>
              </a:rPr>
              <a:t> One, 2015)</a:t>
            </a:r>
            <a:endParaRPr lang="en-US" sz="20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Tissue-of-origin mapping for </a:t>
            </a:r>
            <a:r>
              <a:rPr lang="en-US" sz="2000" dirty="0" err="1" smtClean="0">
                <a:latin typeface="Arial" panose="020B0604020202020204" pitchFamily="34" charset="0"/>
                <a:cs typeface="Arial" panose="020B0604020202020204" pitchFamily="34" charset="0"/>
              </a:rPr>
              <a:t>cfDNA</a:t>
            </a:r>
            <a:r>
              <a:rPr lang="en-US" sz="2000" dirty="0" smtClean="0">
                <a:latin typeface="Arial" panose="020B0604020202020204" pitchFamily="34" charset="0"/>
                <a:cs typeface="Arial" panose="020B0604020202020204" pitchFamily="34" charset="0"/>
              </a:rPr>
              <a:t> fragment in the blood (Nature Genetics, 2017)</a:t>
            </a:r>
            <a:endParaRPr lang="en-US" sz="2000" dirty="0">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Contribution of Genetics variations in Epigenetics factors to human </a:t>
            </a:r>
            <a:r>
              <a:rPr lang="en-US" sz="2000" dirty="0" smtClean="0">
                <a:solidFill>
                  <a:schemeClr val="bg1">
                    <a:lumMod val="75000"/>
                  </a:schemeClr>
                </a:solidFill>
                <a:latin typeface="Arial" panose="020B0604020202020204" pitchFamily="34" charset="0"/>
                <a:cs typeface="Arial" panose="020B0604020202020204" pitchFamily="34" charset="0"/>
              </a:rPr>
              <a:t>diseases (CIBM)  </a:t>
            </a:r>
            <a:endParaRPr lang="en-US" sz="2000"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Cell-free DNA methylation based Pan-cancer early screening in PMRP </a:t>
            </a:r>
            <a:r>
              <a:rPr lang="en-US" sz="2000" dirty="0" smtClean="0">
                <a:solidFill>
                  <a:schemeClr val="bg1">
                    <a:lumMod val="75000"/>
                  </a:schemeClr>
                </a:solidFill>
                <a:latin typeface="Arial" panose="020B0604020202020204" pitchFamily="34" charset="0"/>
                <a:cs typeface="Arial" panose="020B0604020202020204" pitchFamily="34" charset="0"/>
              </a:rPr>
              <a:t>cohort (RO1)</a:t>
            </a:r>
            <a:endParaRPr lang="en-US" sz="2000" dirty="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72537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4CCAF8-3338-5049-9D8F-010FB240690B}"/>
              </a:ext>
            </a:extLst>
          </p:cNvPr>
          <p:cNvSpPr txBox="1">
            <a:spLocks/>
          </p:cNvSpPr>
          <p:nvPr/>
        </p:nvSpPr>
        <p:spPr>
          <a:xfrm>
            <a:off x="642075" y="277069"/>
            <a:ext cx="11930925"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dobe Gothic Std B" panose="020B0800000000000000" pitchFamily="34" charset="-128"/>
                <a:ea typeface="Adobe Gothic Std B" panose="020B0800000000000000" pitchFamily="34" charset="-128"/>
              </a:rPr>
              <a:t>Human Genome and modification systems (Epigenetics)</a:t>
            </a:r>
            <a:endParaRPr lang="en-US" sz="3200" b="1" dirty="0">
              <a:solidFill>
                <a:schemeClr val="tx2"/>
              </a:solidFill>
              <a:latin typeface="Adobe Gothic Std B" panose="020B0800000000000000" pitchFamily="34" charset="-128"/>
              <a:ea typeface="Adobe Gothic Std B" panose="020B0800000000000000" pitchFamily="34" charset="-128"/>
            </a:endParaRPr>
          </a:p>
        </p:txBody>
      </p:sp>
      <p:pic>
        <p:nvPicPr>
          <p:cNvPr id="2050" name="Picture 2" descr="Image result for epigenetics  methy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425" y="1422400"/>
            <a:ext cx="5713772" cy="51054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204CCAF8-3338-5049-9D8F-010FB240690B}"/>
              </a:ext>
            </a:extLst>
          </p:cNvPr>
          <p:cNvSpPr txBox="1">
            <a:spLocks/>
          </p:cNvSpPr>
          <p:nvPr/>
        </p:nvSpPr>
        <p:spPr>
          <a:xfrm>
            <a:off x="7322275" y="1259478"/>
            <a:ext cx="4844325" cy="51540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dobe Gothic Std B" panose="020B0800000000000000" pitchFamily="34" charset="-128"/>
                <a:ea typeface="Adobe Gothic Std B" panose="020B0800000000000000" pitchFamily="34" charset="-128"/>
              </a:rPr>
              <a:t>DNA modification</a:t>
            </a:r>
          </a:p>
          <a:p>
            <a:pPr marL="457200" indent="-457200">
              <a:buFont typeface="Wingdings" panose="05000000000000000000" pitchFamily="2" charset="2"/>
              <a:buChar char="Ø"/>
            </a:pPr>
            <a:r>
              <a:rPr lang="en-US" sz="2400" b="1" dirty="0" smtClean="0">
                <a:solidFill>
                  <a:srgbClr val="FF0000"/>
                </a:solidFill>
                <a:latin typeface="Adobe Gothic Std B" panose="020B0800000000000000" pitchFamily="34" charset="-128"/>
                <a:ea typeface="Adobe Gothic Std B" panose="020B0800000000000000" pitchFamily="34" charset="-128"/>
              </a:rPr>
              <a:t>DNA methylation</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DNA </a:t>
            </a:r>
            <a:r>
              <a:rPr lang="en-US" sz="2400" b="1" dirty="0" err="1" smtClean="0">
                <a:solidFill>
                  <a:schemeClr val="tx2"/>
                </a:solidFill>
                <a:latin typeface="Adobe Gothic Std B" panose="020B0800000000000000" pitchFamily="34" charset="-128"/>
                <a:ea typeface="Adobe Gothic Std B" panose="020B0800000000000000" pitchFamily="34" charset="-128"/>
              </a:rPr>
              <a:t>hydroxymethylation</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endParaRPr lang="en-US" sz="3200" b="1" dirty="0" smtClean="0">
              <a:solidFill>
                <a:schemeClr val="tx2"/>
              </a:solidFill>
              <a:latin typeface="Adobe Gothic Std B" panose="020B0800000000000000" pitchFamily="34" charset="-128"/>
              <a:ea typeface="Adobe Gothic Std B" panose="020B0800000000000000" pitchFamily="34" charset="-128"/>
            </a:endParaRPr>
          </a:p>
          <a:p>
            <a:r>
              <a:rPr lang="en-US" sz="3200" b="1" dirty="0" smtClean="0">
                <a:solidFill>
                  <a:schemeClr val="tx2"/>
                </a:solidFill>
                <a:latin typeface="Adobe Gothic Std B" panose="020B0800000000000000" pitchFamily="34" charset="-128"/>
                <a:ea typeface="Adobe Gothic Std B" panose="020B0800000000000000" pitchFamily="34" charset="-128"/>
              </a:rPr>
              <a:t>Histone modification</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H3K4me1, </a:t>
            </a:r>
            <a:r>
              <a:rPr lang="en-US" sz="2400" b="1" dirty="0" smtClean="0">
                <a:solidFill>
                  <a:schemeClr val="tx2"/>
                </a:solidFill>
                <a:latin typeface="Adobe Gothic Std B" panose="020B0800000000000000" pitchFamily="34" charset="-128"/>
                <a:ea typeface="Adobe Gothic Std B" panose="020B0800000000000000" pitchFamily="34" charset="-128"/>
              </a:rPr>
              <a:t>H3K4me3</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H3K27ac, H3K9ac </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endParaRPr lang="en-US" sz="2400" b="1" dirty="0">
              <a:solidFill>
                <a:schemeClr val="tx2"/>
              </a:solidFill>
              <a:latin typeface="Adobe Gothic Std B" panose="020B0800000000000000" pitchFamily="34" charset="-128"/>
              <a:ea typeface="Adobe Gothic Std B" panose="020B0800000000000000" pitchFamily="34" charset="-128"/>
            </a:endParaRPr>
          </a:p>
          <a:p>
            <a:r>
              <a:rPr lang="en-US" sz="3200" b="1" dirty="0" err="1" smtClean="0">
                <a:solidFill>
                  <a:schemeClr val="tx2"/>
                </a:solidFill>
                <a:latin typeface="Adobe Gothic Std B" panose="020B0800000000000000" pitchFamily="34" charset="-128"/>
                <a:ea typeface="Adobe Gothic Std B" panose="020B0800000000000000" pitchFamily="34" charset="-128"/>
              </a:rPr>
              <a:t>ncRNA</a:t>
            </a:r>
            <a:r>
              <a:rPr lang="en-US" sz="3200" b="1" dirty="0" smtClean="0">
                <a:solidFill>
                  <a:schemeClr val="tx2"/>
                </a:solidFill>
                <a:latin typeface="Adobe Gothic Std B" panose="020B0800000000000000" pitchFamily="34" charset="-128"/>
                <a:ea typeface="Adobe Gothic Std B" panose="020B0800000000000000" pitchFamily="34" charset="-128"/>
              </a:rPr>
              <a:t> system</a:t>
            </a:r>
          </a:p>
          <a:p>
            <a:pPr marL="457200" indent="-457200">
              <a:buFont typeface="Wingdings" panose="05000000000000000000" pitchFamily="2" charset="2"/>
              <a:buChar char="Ø"/>
            </a:pPr>
            <a:r>
              <a:rPr lang="en-US" sz="2400" b="1" dirty="0" smtClean="0">
                <a:solidFill>
                  <a:schemeClr val="tx2"/>
                </a:solidFill>
                <a:latin typeface="Adobe Gothic Std B" panose="020B0800000000000000" pitchFamily="34" charset="-128"/>
                <a:ea typeface="Adobe Gothic Std B" panose="020B0800000000000000" pitchFamily="34" charset="-128"/>
              </a:rPr>
              <a:t>miRNA</a:t>
            </a: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lncRNA</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circRNA</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piRNA</a:t>
            </a:r>
            <a:endParaRPr lang="en-US" sz="2400" b="1" dirty="0">
              <a:solidFill>
                <a:schemeClr val="tx2"/>
              </a:solidFill>
              <a:latin typeface="Adobe Gothic Std B" panose="020B0800000000000000" pitchFamily="34" charset="-128"/>
              <a:ea typeface="Adobe Gothic Std B" panose="020B0800000000000000" pitchFamily="34" charset="-128"/>
            </a:endParaRPr>
          </a:p>
          <a:p>
            <a:endParaRPr lang="en-US" sz="3200" b="1" dirty="0">
              <a:solidFill>
                <a:schemeClr val="tx2"/>
              </a:solidFill>
              <a:latin typeface="Adobe Gothic Std B" panose="020B0800000000000000" pitchFamily="34" charset="-128"/>
              <a:ea typeface="Adobe Gothic Std B" panose="020B0800000000000000" pitchFamily="34" charset="-128"/>
            </a:endParaRPr>
          </a:p>
        </p:txBody>
      </p:sp>
      <p:pic>
        <p:nvPicPr>
          <p:cNvPr id="4" name="Picture 3"/>
          <p:cNvPicPr>
            <a:picLocks noChangeAspect="1"/>
          </p:cNvPicPr>
          <p:nvPr/>
        </p:nvPicPr>
        <p:blipFill>
          <a:blip r:embed="rId4"/>
          <a:stretch>
            <a:fillRect/>
          </a:stretch>
        </p:blipFill>
        <p:spPr>
          <a:xfrm>
            <a:off x="4141434" y="5089019"/>
            <a:ext cx="2914141" cy="1438781"/>
          </a:xfrm>
          <a:prstGeom prst="rect">
            <a:avLst/>
          </a:prstGeom>
        </p:spPr>
      </p:pic>
      <p:sp>
        <p:nvSpPr>
          <p:cNvPr id="6" name="Rectangle 5"/>
          <p:cNvSpPr/>
          <p:nvPr/>
        </p:nvSpPr>
        <p:spPr>
          <a:xfrm>
            <a:off x="5300970" y="4798328"/>
            <a:ext cx="1069524" cy="261610"/>
          </a:xfrm>
          <a:prstGeom prst="rect">
            <a:avLst/>
          </a:prstGeom>
        </p:spPr>
        <p:txBody>
          <a:bodyPr wrap="none">
            <a:spAutoFit/>
          </a:bodyPr>
          <a:lstStyle/>
          <a:p>
            <a:r>
              <a:rPr lang="en-US" sz="1100" b="1" dirty="0" smtClean="0">
                <a:solidFill>
                  <a:schemeClr val="tx2"/>
                </a:solidFill>
                <a:latin typeface="Adobe Gothic Std B" panose="020B0800000000000000" pitchFamily="34" charset="-128"/>
                <a:ea typeface="Adobe Gothic Std B" panose="020B0800000000000000" pitchFamily="34" charset="-128"/>
              </a:rPr>
              <a:t>methyl group</a:t>
            </a:r>
            <a:endParaRPr lang="en-US" sz="1100" b="1" dirty="0">
              <a:solidFill>
                <a:schemeClr val="tx2"/>
              </a:solidFill>
              <a:latin typeface="Adobe Gothic Std B" panose="020B0800000000000000" pitchFamily="34" charset="-128"/>
              <a:ea typeface="Adobe Gothic Std B" panose="020B0800000000000000" pitchFamily="34" charset="-128"/>
            </a:endParaRPr>
          </a:p>
        </p:txBody>
      </p:sp>
      <p:cxnSp>
        <p:nvCxnSpPr>
          <p:cNvPr id="8" name="Straight Arrow Connector 7"/>
          <p:cNvCxnSpPr/>
          <p:nvPr/>
        </p:nvCxnSpPr>
        <p:spPr>
          <a:xfrm flipH="1">
            <a:off x="5727700" y="5089019"/>
            <a:ext cx="108032" cy="1433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itle 2">
            <a:extLst>
              <a:ext uri="{FF2B5EF4-FFF2-40B4-BE49-F238E27FC236}">
                <a16:creationId xmlns:a16="http://schemas.microsoft.com/office/drawing/2014/main" id="{204CCAF8-3338-5049-9D8F-010FB240690B}"/>
              </a:ext>
            </a:extLst>
          </p:cNvPr>
          <p:cNvSpPr txBox="1">
            <a:spLocks/>
          </p:cNvSpPr>
          <p:nvPr/>
        </p:nvSpPr>
        <p:spPr>
          <a:xfrm>
            <a:off x="373425" y="6556881"/>
            <a:ext cx="3996963" cy="33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latin typeface="ITCSymbolStd-MediumItalic"/>
                <a:ea typeface="+mn-ea"/>
                <a:cs typeface="+mn-cs"/>
              </a:rPr>
              <a:t>Allis, Nature Review Genetics, 2016</a:t>
            </a:r>
          </a:p>
        </p:txBody>
      </p:sp>
    </p:spTree>
    <p:extLst>
      <p:ext uri="{BB962C8B-B14F-4D97-AF65-F5344CB8AC3E}">
        <p14:creationId xmlns:p14="http://schemas.microsoft.com/office/powerpoint/2010/main" val="28169888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6379" y="1426412"/>
            <a:ext cx="2401512" cy="1943180"/>
          </a:xfrm>
          <a:prstGeom prst="rect">
            <a:avLst/>
          </a:prstGeom>
        </p:spPr>
      </p:pic>
      <p:sp>
        <p:nvSpPr>
          <p:cNvPr id="3" name="Title 2">
            <a:extLst>
              <a:ext uri="{FF2B5EF4-FFF2-40B4-BE49-F238E27FC236}">
                <a16:creationId xmlns:a16="http://schemas.microsoft.com/office/drawing/2014/main" id="{204CCAF8-3338-5049-9D8F-010FB240690B}"/>
              </a:ext>
            </a:extLst>
          </p:cNvPr>
          <p:cNvSpPr txBox="1">
            <a:spLocks/>
          </p:cNvSpPr>
          <p:nvPr/>
        </p:nvSpPr>
        <p:spPr>
          <a:xfrm>
            <a:off x="1291974" y="329654"/>
            <a:ext cx="11030123"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dobe Gothic Std B" panose="020B0800000000000000" pitchFamily="34" charset="-128"/>
                <a:ea typeface="Adobe Gothic Std B" panose="020B0800000000000000" pitchFamily="34" charset="-128"/>
              </a:rPr>
              <a:t>The Power of DNA methylation a biomarker </a:t>
            </a:r>
            <a:endParaRPr lang="en-US" sz="3200" b="1" dirty="0">
              <a:solidFill>
                <a:schemeClr val="tx2"/>
              </a:solidFill>
              <a:latin typeface="Adobe Gothic Std B" panose="020B0800000000000000" pitchFamily="34" charset="-128"/>
              <a:ea typeface="Adobe Gothic Std B" panose="020B0800000000000000" pitchFamily="34" charset="-128"/>
            </a:endParaRPr>
          </a:p>
        </p:txBody>
      </p:sp>
      <p:sp>
        <p:nvSpPr>
          <p:cNvPr id="4" name="Title 2">
            <a:extLst>
              <a:ext uri="{FF2B5EF4-FFF2-40B4-BE49-F238E27FC236}">
                <a16:creationId xmlns:a16="http://schemas.microsoft.com/office/drawing/2014/main" id="{204CCAF8-3338-5049-9D8F-010FB240690B}"/>
              </a:ext>
            </a:extLst>
          </p:cNvPr>
          <p:cNvSpPr txBox="1">
            <a:spLocks/>
          </p:cNvSpPr>
          <p:nvPr/>
        </p:nvSpPr>
        <p:spPr>
          <a:xfrm>
            <a:off x="667206" y="3381526"/>
            <a:ext cx="1999858" cy="3960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solidFill>
                  <a:schemeClr val="tx2"/>
                </a:solidFill>
                <a:latin typeface="Adobe Gothic Std B" panose="020B0800000000000000" pitchFamily="34" charset="-128"/>
                <a:ea typeface="Adobe Gothic Std B" panose="020B0800000000000000" pitchFamily="34" charset="-128"/>
              </a:rPr>
              <a:t>DNA ~100%</a:t>
            </a:r>
            <a:endParaRPr lang="en-US" sz="2400" b="1" dirty="0">
              <a:solidFill>
                <a:schemeClr val="tx2"/>
              </a:solidFill>
              <a:latin typeface="Adobe Gothic Std B" panose="020B0800000000000000" pitchFamily="34" charset="-128"/>
              <a:ea typeface="Adobe Gothic Std B" panose="020B0800000000000000" pitchFamily="34" charset="-128"/>
            </a:endParaRPr>
          </a:p>
        </p:txBody>
      </p:sp>
      <p:pic>
        <p:nvPicPr>
          <p:cNvPr id="5" name="Picture 4"/>
          <p:cNvPicPr>
            <a:picLocks noChangeAspect="1"/>
          </p:cNvPicPr>
          <p:nvPr/>
        </p:nvPicPr>
        <p:blipFill rotWithShape="1">
          <a:blip r:embed="rId4"/>
          <a:srcRect l="50924" b="9494"/>
          <a:stretch/>
        </p:blipFill>
        <p:spPr>
          <a:xfrm>
            <a:off x="194573" y="3921704"/>
            <a:ext cx="2673318" cy="2495721"/>
          </a:xfrm>
          <a:prstGeom prst="rect">
            <a:avLst/>
          </a:prstGeom>
        </p:spPr>
      </p:pic>
      <p:sp>
        <p:nvSpPr>
          <p:cNvPr id="6" name="Title 2">
            <a:extLst>
              <a:ext uri="{FF2B5EF4-FFF2-40B4-BE49-F238E27FC236}">
                <a16:creationId xmlns:a16="http://schemas.microsoft.com/office/drawing/2014/main" id="{204CCAF8-3338-5049-9D8F-010FB240690B}"/>
              </a:ext>
            </a:extLst>
          </p:cNvPr>
          <p:cNvSpPr txBox="1">
            <a:spLocks/>
          </p:cNvSpPr>
          <p:nvPr/>
        </p:nvSpPr>
        <p:spPr>
          <a:xfrm>
            <a:off x="1711353" y="4404527"/>
            <a:ext cx="1085458" cy="3919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smtClean="0">
                <a:solidFill>
                  <a:srgbClr val="FFFF00"/>
                </a:solidFill>
                <a:latin typeface="Adobe Gothic Std B" panose="020B0800000000000000" pitchFamily="34" charset="-128"/>
                <a:ea typeface="Adobe Gothic Std B" panose="020B0800000000000000" pitchFamily="34" charset="-128"/>
              </a:rPr>
              <a:t>R</a:t>
            </a:r>
            <a:r>
              <a:rPr lang="en-US" sz="1800" b="1" baseline="30000" dirty="0" smtClean="0">
                <a:solidFill>
                  <a:srgbClr val="FFFF00"/>
                </a:solidFill>
                <a:latin typeface="Adobe Gothic Std B" panose="020B0800000000000000" pitchFamily="34" charset="-128"/>
                <a:ea typeface="Adobe Gothic Std B" panose="020B0800000000000000" pitchFamily="34" charset="-128"/>
              </a:rPr>
              <a:t>2</a:t>
            </a:r>
            <a:r>
              <a:rPr lang="en-US" sz="1800" b="1" dirty="0" smtClean="0">
                <a:solidFill>
                  <a:srgbClr val="FFFF00"/>
                </a:solidFill>
                <a:latin typeface="Adobe Gothic Std B" panose="020B0800000000000000" pitchFamily="34" charset="-128"/>
                <a:ea typeface="Adobe Gothic Std B" panose="020B0800000000000000" pitchFamily="34" charset="-128"/>
              </a:rPr>
              <a:t>=0.91</a:t>
            </a:r>
            <a:endParaRPr lang="en-US" sz="1800" b="1" baseline="30000" dirty="0">
              <a:solidFill>
                <a:srgbClr val="FFFF00"/>
              </a:solidFill>
              <a:latin typeface="Adobe Gothic Std B" panose="020B0800000000000000" pitchFamily="34" charset="-128"/>
              <a:ea typeface="Adobe Gothic Std B" panose="020B0800000000000000" pitchFamily="34" charset="-128"/>
            </a:endParaRPr>
          </a:p>
        </p:txBody>
      </p:sp>
      <p:sp>
        <p:nvSpPr>
          <p:cNvPr id="7" name="Rectangle 6"/>
          <p:cNvSpPr/>
          <p:nvPr/>
        </p:nvSpPr>
        <p:spPr>
          <a:xfrm>
            <a:off x="194573" y="6442825"/>
            <a:ext cx="3226332" cy="338554"/>
          </a:xfrm>
          <a:prstGeom prst="rect">
            <a:avLst/>
          </a:prstGeom>
        </p:spPr>
        <p:txBody>
          <a:bodyPr wrap="none">
            <a:spAutoFit/>
          </a:bodyPr>
          <a:lstStyle/>
          <a:p>
            <a:r>
              <a:rPr lang="en-US" sz="1600" i="1" dirty="0" err="1">
                <a:latin typeface="ITCSymbolStd-MediumItalic"/>
              </a:rPr>
              <a:t>Kaminsky</a:t>
            </a:r>
            <a:r>
              <a:rPr lang="en-US" sz="1600" i="1" dirty="0">
                <a:latin typeface="ITCSymbolStd-MediumItalic"/>
              </a:rPr>
              <a:t>, Nature Genetics, 2009</a:t>
            </a:r>
          </a:p>
        </p:txBody>
      </p:sp>
      <p:grpSp>
        <p:nvGrpSpPr>
          <p:cNvPr id="12" name="Group 11"/>
          <p:cNvGrpSpPr/>
          <p:nvPr/>
        </p:nvGrpSpPr>
        <p:grpSpPr>
          <a:xfrm>
            <a:off x="7429499" y="1212764"/>
            <a:ext cx="4641531" cy="4733595"/>
            <a:chOff x="3486838" y="2363364"/>
            <a:chExt cx="2952663" cy="2782275"/>
          </a:xfrm>
        </p:grpSpPr>
        <p:pic>
          <p:nvPicPr>
            <p:cNvPr id="8" name="Picture 2" descr="C:\Users\Shicheng Guo\Dropbox\Project\PanCancer\PC12.tif"/>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910" r="4273" b="3494"/>
            <a:stretch/>
          </p:blipFill>
          <p:spPr bwMode="auto">
            <a:xfrm>
              <a:off x="3486838" y="2409558"/>
              <a:ext cx="2952663" cy="273608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10"/>
            <p:cNvGrpSpPr/>
            <p:nvPr/>
          </p:nvGrpSpPr>
          <p:grpSpPr>
            <a:xfrm>
              <a:off x="4364224" y="2363364"/>
              <a:ext cx="1969351" cy="2300313"/>
              <a:chOff x="4046724" y="813522"/>
              <a:chExt cx="1969351" cy="2300313"/>
            </a:xfrm>
          </p:grpSpPr>
          <p:sp>
            <p:nvSpPr>
              <p:cNvPr id="10" name="椭圆 6"/>
              <p:cNvSpPr/>
              <p:nvPr/>
            </p:nvSpPr>
            <p:spPr>
              <a:xfrm rot="19569729">
                <a:off x="4046724" y="813522"/>
                <a:ext cx="793674" cy="23003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sp>
            <p:nvSpPr>
              <p:cNvPr id="11" name="椭圆 7"/>
              <p:cNvSpPr/>
              <p:nvPr/>
            </p:nvSpPr>
            <p:spPr>
              <a:xfrm rot="3333254">
                <a:off x="5301878" y="1935081"/>
                <a:ext cx="522132" cy="906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grpSp>
      </p:grpSp>
      <p:sp>
        <p:nvSpPr>
          <p:cNvPr id="13" name="Rectangle 12"/>
          <p:cNvSpPr/>
          <p:nvPr/>
        </p:nvSpPr>
        <p:spPr>
          <a:xfrm>
            <a:off x="8525196" y="5910896"/>
            <a:ext cx="3505655" cy="338554"/>
          </a:xfrm>
          <a:prstGeom prst="rect">
            <a:avLst/>
          </a:prstGeom>
        </p:spPr>
        <p:txBody>
          <a:bodyPr wrap="square">
            <a:spAutoFit/>
          </a:bodyPr>
          <a:lstStyle/>
          <a:p>
            <a:pPr algn="ctr"/>
            <a:r>
              <a:rPr lang="en-US" sz="1600" i="1" dirty="0">
                <a:latin typeface="ITCSymbolStd-MediumItalic"/>
              </a:rPr>
              <a:t>Guo, unpublished data</a:t>
            </a:r>
          </a:p>
        </p:txBody>
      </p:sp>
      <p:pic>
        <p:nvPicPr>
          <p:cNvPr id="14" name="Picture 13"/>
          <p:cNvPicPr>
            <a:picLocks noChangeAspect="1"/>
          </p:cNvPicPr>
          <p:nvPr/>
        </p:nvPicPr>
        <p:blipFill rotWithShape="1">
          <a:blip r:embed="rId6"/>
          <a:srcRect l="4681"/>
          <a:stretch/>
        </p:blipFill>
        <p:spPr>
          <a:xfrm>
            <a:off x="2989215" y="1696934"/>
            <a:ext cx="4672782" cy="3624648"/>
          </a:xfrm>
          <a:prstGeom prst="rect">
            <a:avLst/>
          </a:prstGeom>
        </p:spPr>
      </p:pic>
      <p:sp>
        <p:nvSpPr>
          <p:cNvPr id="15" name="Rectangle 14"/>
          <p:cNvSpPr/>
          <p:nvPr/>
        </p:nvSpPr>
        <p:spPr>
          <a:xfrm>
            <a:off x="3308239" y="5367594"/>
            <a:ext cx="4353758" cy="307777"/>
          </a:xfrm>
          <a:prstGeom prst="rect">
            <a:avLst/>
          </a:prstGeom>
        </p:spPr>
        <p:txBody>
          <a:bodyPr wrap="square">
            <a:spAutoFit/>
          </a:bodyPr>
          <a:lstStyle/>
          <a:p>
            <a:r>
              <a:rPr lang="en-US" sz="1400" b="1" dirty="0" smtClean="0">
                <a:latin typeface="DiverdaSansCom-Bold"/>
              </a:rPr>
              <a:t>DNA methylation-based age and age acceleration</a:t>
            </a:r>
            <a:endParaRPr lang="en-US" sz="1400" dirty="0"/>
          </a:p>
        </p:txBody>
      </p:sp>
      <p:sp>
        <p:nvSpPr>
          <p:cNvPr id="16" name="Rectangle 15"/>
          <p:cNvSpPr/>
          <p:nvPr/>
        </p:nvSpPr>
        <p:spPr>
          <a:xfrm>
            <a:off x="3425887" y="5721383"/>
            <a:ext cx="3799438" cy="338554"/>
          </a:xfrm>
          <a:prstGeom prst="rect">
            <a:avLst/>
          </a:prstGeom>
        </p:spPr>
        <p:txBody>
          <a:bodyPr wrap="none">
            <a:spAutoFit/>
          </a:bodyPr>
          <a:lstStyle/>
          <a:p>
            <a:r>
              <a:rPr lang="en-US" sz="1600" i="1" dirty="0" smtClean="0">
                <a:latin typeface="ITCSymbolStd-MediumItalic"/>
              </a:rPr>
              <a:t>Horvath, Nature Review Genetics, 2018</a:t>
            </a:r>
            <a:endParaRPr lang="en-US" sz="1600" dirty="0"/>
          </a:p>
        </p:txBody>
      </p:sp>
      <p:sp>
        <p:nvSpPr>
          <p:cNvPr id="17" name="Oval 16"/>
          <p:cNvSpPr/>
          <p:nvPr/>
        </p:nvSpPr>
        <p:spPr>
          <a:xfrm rot="19760070">
            <a:off x="8425555" y="1562309"/>
            <a:ext cx="1955800" cy="371588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9208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88900" y="921330"/>
            <a:ext cx="6172200" cy="5892800"/>
            <a:chOff x="79784" y="843348"/>
            <a:chExt cx="4707086" cy="5002306"/>
          </a:xfrm>
        </p:grpSpPr>
        <p:pic>
          <p:nvPicPr>
            <p:cNvPr id="4" name="图片 5"/>
            <p:cNvPicPr>
              <a:picLocks noChangeAspect="1"/>
            </p:cNvPicPr>
            <p:nvPr/>
          </p:nvPicPr>
          <p:blipFill>
            <a:blip r:embed="rId2" cstate="print"/>
            <a:stretch>
              <a:fillRect/>
            </a:stretch>
          </p:blipFill>
          <p:spPr>
            <a:xfrm>
              <a:off x="79784" y="843348"/>
              <a:ext cx="4707086" cy="5002306"/>
            </a:xfrm>
            <a:prstGeom prst="rect">
              <a:avLst/>
            </a:prstGeom>
          </p:spPr>
        </p:pic>
        <p:sp>
          <p:nvSpPr>
            <p:cNvPr id="14" name="椭圆 4"/>
            <p:cNvSpPr/>
            <p:nvPr/>
          </p:nvSpPr>
          <p:spPr>
            <a:xfrm>
              <a:off x="2834661" y="1194615"/>
              <a:ext cx="1466665" cy="2604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28" name="文本框 18"/>
            <p:cNvSpPr txBox="1"/>
            <p:nvPr/>
          </p:nvSpPr>
          <p:spPr>
            <a:xfrm>
              <a:off x="1215706" y="4060672"/>
              <a:ext cx="298480" cy="1600438"/>
            </a:xfrm>
            <a:prstGeom prst="rect">
              <a:avLst/>
            </a:prstGeom>
            <a:noFill/>
          </p:spPr>
          <p:txBody>
            <a:bodyPr wrap="none" rtlCol="0">
              <a:spAutoFit/>
            </a:bodyPr>
            <a:lstStyle/>
            <a:p>
              <a:r>
                <a:rPr lang="en-US" altLang="zh-CN" sz="1600" b="1" dirty="0" smtClean="0">
                  <a:latin typeface="Arial" panose="020B0604020202020204" pitchFamily="34" charset="0"/>
                  <a:cs typeface="Arial" panose="020B0604020202020204" pitchFamily="34" charset="0"/>
                </a:rPr>
                <a:t>1</a:t>
              </a:r>
            </a:p>
            <a:p>
              <a:endParaRPr lang="en-US" altLang="zh-CN" sz="1600" b="1" dirty="0">
                <a:latin typeface="Arial" panose="020B0604020202020204" pitchFamily="34" charset="0"/>
                <a:cs typeface="Arial" panose="020B0604020202020204" pitchFamily="34" charset="0"/>
              </a:endParaRPr>
            </a:p>
            <a:p>
              <a:r>
                <a:rPr lang="en-US" altLang="zh-CN" sz="1600" b="1" dirty="0" smtClean="0">
                  <a:latin typeface="Arial" panose="020B0604020202020204" pitchFamily="34" charset="0"/>
                  <a:cs typeface="Arial" panose="020B0604020202020204" pitchFamily="34" charset="0"/>
                </a:rPr>
                <a:t>2</a:t>
              </a:r>
            </a:p>
            <a:p>
              <a:endParaRPr lang="en-US" altLang="zh-CN" sz="1600" b="1" dirty="0">
                <a:latin typeface="Arial" panose="020B0604020202020204" pitchFamily="34" charset="0"/>
                <a:cs typeface="Arial" panose="020B0604020202020204" pitchFamily="34" charset="0"/>
              </a:endParaRPr>
            </a:p>
            <a:p>
              <a:r>
                <a:rPr lang="en-US" altLang="zh-CN" sz="1600" b="1" dirty="0" smtClean="0">
                  <a:latin typeface="Arial" panose="020B0604020202020204" pitchFamily="34" charset="0"/>
                  <a:cs typeface="Arial" panose="020B0604020202020204" pitchFamily="34" charset="0"/>
                </a:rPr>
                <a:t>3</a:t>
              </a:r>
            </a:p>
            <a:p>
              <a:endParaRPr lang="zh-CN" altLang="en-US" sz="1600" b="1" dirty="0">
                <a:latin typeface="Arial" panose="020B0604020202020204" pitchFamily="34" charset="0"/>
                <a:cs typeface="Arial" panose="020B0604020202020204" pitchFamily="34" charset="0"/>
              </a:endParaRPr>
            </a:p>
          </p:txBody>
        </p:sp>
      </p:grpSp>
      <p:sp>
        <p:nvSpPr>
          <p:cNvPr id="30" name="Rectangle 29"/>
          <p:cNvSpPr/>
          <p:nvPr/>
        </p:nvSpPr>
        <p:spPr>
          <a:xfrm>
            <a:off x="412850" y="154865"/>
            <a:ext cx="11182249" cy="830997"/>
          </a:xfrm>
          <a:prstGeom prst="rect">
            <a:avLst/>
          </a:prstGeom>
        </p:spPr>
        <p:txBody>
          <a:bodyPr wrap="square">
            <a:spAutoFit/>
          </a:bodyPr>
          <a:lstStyle/>
          <a:p>
            <a:pPr algn="ctr"/>
            <a:r>
              <a:rPr lang="en-US" sz="2400" b="1" dirty="0">
                <a:latin typeface="Arial" panose="020B0604020202020204" pitchFamily="34" charset="0"/>
                <a:cs typeface="Arial" panose="020B0604020202020204" pitchFamily="34" charset="0"/>
              </a:rPr>
              <a:t>Identification and validation of the methylation biomarkers of non-small cell lung cancer (NSCLC)</a:t>
            </a:r>
          </a:p>
        </p:txBody>
      </p:sp>
      <p:pic>
        <p:nvPicPr>
          <p:cNvPr id="32" name="图片 8"/>
          <p:cNvPicPr>
            <a:picLocks noChangeAspect="1"/>
          </p:cNvPicPr>
          <p:nvPr/>
        </p:nvPicPr>
        <p:blipFill rotWithShape="1">
          <a:blip r:embed="rId3" cstate="print">
            <a:extLst>
              <a:ext uri="{28A0092B-C50C-407E-A947-70E740481C1C}">
                <a14:useLocalDpi xmlns:a14="http://schemas.microsoft.com/office/drawing/2010/main" val="0"/>
              </a:ext>
            </a:extLst>
          </a:blip>
          <a:srcRect t="11635" b="12548"/>
          <a:stretch/>
        </p:blipFill>
        <p:spPr>
          <a:xfrm>
            <a:off x="6261100" y="3323319"/>
            <a:ext cx="5593245" cy="250192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sp>
            <p:nvSpPr>
              <p:cNvPr id="35" name="矩形 12"/>
              <p:cNvSpPr/>
              <p:nvPr/>
            </p:nvSpPr>
            <p:spPr>
              <a:xfrm>
                <a:off x="6513443" y="1180900"/>
                <a:ext cx="3927614" cy="4417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𝑌</m:t>
                          </m:r>
                        </m:e>
                        <m:sub>
                          <m:r>
                            <a:rPr lang="zh-CN" altLang="en-US" sz="2100" i="1">
                              <a:latin typeface="Cambria Math" panose="02040503050406030204" pitchFamily="18" charset="0"/>
                            </a:rPr>
                            <m:t>𝑖𝑗𝑔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𝛼</m:t>
                          </m:r>
                        </m:e>
                        <m:sub>
                          <m:r>
                            <a:rPr lang="zh-CN" altLang="en-US" sz="2100" i="1">
                              <a:latin typeface="Cambria Math" panose="02040503050406030204" pitchFamily="18" charset="0"/>
                            </a:rPr>
                            <m:t>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𝑋</m:t>
                          </m:r>
                          <m:r>
                            <a:rPr lang="zh-CN" altLang="en-US" sz="2100" i="1">
                              <a:latin typeface="Cambria Math" panose="02040503050406030204" pitchFamily="18" charset="0"/>
                            </a:rPr>
                            <m:t>𝛽</m:t>
                          </m:r>
                        </m:e>
                        <m:sub>
                          <m:r>
                            <a:rPr lang="zh-CN" altLang="en-US" sz="2100" i="1">
                              <a:latin typeface="Cambria Math" panose="02040503050406030204" pitchFamily="18" charset="0"/>
                            </a:rPr>
                            <m:t>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𝛾</m:t>
                          </m:r>
                        </m:e>
                        <m:sub>
                          <m:r>
                            <a:rPr lang="zh-CN" altLang="en-US" sz="2100" i="1">
                              <a:latin typeface="Cambria Math" panose="02040503050406030204" pitchFamily="18" charset="0"/>
                            </a:rPr>
                            <m:t>𝑖𝑔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𝛿</m:t>
                          </m:r>
                        </m:e>
                        <m:sub>
                          <m:r>
                            <a:rPr lang="zh-CN" altLang="en-US" sz="2100" i="1">
                              <a:latin typeface="Cambria Math" panose="02040503050406030204" pitchFamily="18" charset="0"/>
                            </a:rPr>
                            <m:t>𝑖𝑔</m:t>
                          </m:r>
                        </m:sub>
                      </m:sSub>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𝜀</m:t>
                          </m:r>
                        </m:e>
                        <m:sub>
                          <m:r>
                            <a:rPr lang="zh-CN" altLang="en-US" sz="2100" i="1">
                              <a:latin typeface="Cambria Math" panose="02040503050406030204" pitchFamily="18" charset="0"/>
                            </a:rPr>
                            <m:t>𝑖𝑗𝑔</m:t>
                          </m:r>
                        </m:sub>
                      </m:sSub>
                    </m:oMath>
                  </m:oMathPara>
                </a14:m>
                <a:endParaRPr lang="zh-CN" altLang="en-US" sz="2100" dirty="0">
                  <a:latin typeface="Arial Black" panose="020B0A04020102020204" pitchFamily="34" charset="0"/>
                  <a:ea typeface="黑体" panose="02010609060101010101" pitchFamily="49" charset="-122"/>
                </a:endParaRPr>
              </a:p>
            </p:txBody>
          </p:sp>
        </mc:Choice>
        <mc:Fallback xmlns="">
          <p:sp>
            <p:nvSpPr>
              <p:cNvPr id="35" name="矩形 12"/>
              <p:cNvSpPr>
                <a:spLocks noRot="1" noChangeAspect="1" noMove="1" noResize="1" noEditPoints="1" noAdjustHandles="1" noChangeArrowheads="1" noChangeShapeType="1" noTextEdit="1"/>
              </p:cNvSpPr>
              <p:nvPr/>
            </p:nvSpPr>
            <p:spPr>
              <a:xfrm>
                <a:off x="6513443" y="1180900"/>
                <a:ext cx="3927614" cy="441724"/>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矩形 14"/>
              <p:cNvSpPr/>
              <p:nvPr/>
            </p:nvSpPr>
            <p:spPr>
              <a:xfrm>
                <a:off x="6107333" y="1682243"/>
                <a:ext cx="6190146" cy="912237"/>
              </a:xfrm>
              <a:prstGeom prst="rect">
                <a:avLst/>
              </a:prstGeom>
            </p:spPr>
            <p:txBody>
              <a:bodyPr wrap="square">
                <a:spAutoFit/>
              </a:bodyPr>
              <a:lstStyle/>
              <a:p>
                <a:pPr indent="228600">
                  <a:spcBef>
                    <a:spcPts val="585"/>
                  </a:spcBef>
                </a:pP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𝑌</m:t>
                        </m:r>
                      </m:e>
                      <m:sub>
                        <m:r>
                          <a:rPr lang="en-US" altLang="zh-CN" sz="1600">
                            <a:latin typeface="Cambria Math" panose="02040503050406030204" pitchFamily="18" charset="0"/>
                          </a:rPr>
                          <m:t>𝑖𝑗𝑔</m:t>
                        </m:r>
                      </m:sub>
                    </m:sSub>
                  </m:oMath>
                </a14:m>
                <a:r>
                  <a:rPr lang="en-US" altLang="zh-CN" sz="1600" dirty="0">
                    <a:latin typeface="Arial" panose="020B0604020202020204" pitchFamily="34" charset="0"/>
                    <a:cs typeface="Arial" panose="020B0604020202020204" pitchFamily="34" charset="0"/>
                  </a:rPr>
                  <a:t> raw microarray signals</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α</m:t>
                        </m:r>
                      </m:e>
                      <m:sub>
                        <m:r>
                          <m:rPr>
                            <m:sty m:val="p"/>
                          </m:rPr>
                          <a:rPr lang="en-US" altLang="zh-CN" sz="1600">
                            <a:latin typeface="Cambria Math" panose="02040503050406030204" pitchFamily="18" charset="0"/>
                          </a:rPr>
                          <m:t>g</m:t>
                        </m:r>
                      </m:sub>
                    </m:sSub>
                  </m:oMath>
                </a14:m>
                <a:r>
                  <a:rPr lang="en-US" altLang="zh-CN" sz="1600" dirty="0">
                    <a:latin typeface="Arial" panose="020B0604020202020204" pitchFamily="34" charset="0"/>
                    <a:cs typeface="Arial" panose="020B0604020202020204" pitchFamily="34" charset="0"/>
                  </a:rPr>
                  <a:t>average methylation signals</a:t>
                </a:r>
                <a:r>
                  <a:rPr lang="zh-CN" altLang="zh-CN" sz="1600" dirty="0">
                    <a:latin typeface="Arial" panose="020B0604020202020204" pitchFamily="34" charset="0"/>
                    <a:cs typeface="Arial" panose="020B0604020202020204" pitchFamily="34" charset="0"/>
                  </a:rPr>
                  <a:t>，</a:t>
                </a:r>
                <a14:m>
                  <m:oMath xmlns:m="http://schemas.openxmlformats.org/officeDocument/2006/math">
                    <m:r>
                      <a:rPr lang="en-US" altLang="zh-CN" sz="1600">
                        <a:latin typeface="Cambria Math" panose="02040503050406030204" pitchFamily="18" charset="0"/>
                      </a:rPr>
                      <m:t>𝑋</m:t>
                    </m:r>
                  </m:oMath>
                </a14:m>
                <a:r>
                  <a:rPr lang="en-US" altLang="zh-CN" sz="1600" dirty="0">
                    <a:latin typeface="Arial" panose="020B0604020202020204" pitchFamily="34" charset="0"/>
                    <a:cs typeface="Arial" panose="020B0604020202020204" pitchFamily="34" charset="0"/>
                  </a:rPr>
                  <a:t> status matrix</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𝛾</m:t>
                        </m:r>
                      </m:e>
                      <m:sub>
                        <m:r>
                          <a:rPr lang="en-US" altLang="zh-CN" sz="1600">
                            <a:latin typeface="Cambria Math" panose="02040503050406030204" pitchFamily="18" charset="0"/>
                          </a:rPr>
                          <m:t>𝑖𝑔</m:t>
                        </m:r>
                      </m:sub>
                    </m:sSub>
                  </m:oMath>
                </a14:m>
                <a:r>
                  <a:rPr lang="en-US" altLang="zh-CN" sz="1600" dirty="0">
                    <a:latin typeface="Arial" panose="020B0604020202020204" pitchFamily="34" charset="0"/>
                    <a:cs typeface="Arial" panose="020B0604020202020204" pitchFamily="34" charset="0"/>
                  </a:rPr>
                  <a:t>and </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𝛿</m:t>
                        </m:r>
                      </m:e>
                      <m:sub>
                        <m:r>
                          <a:rPr lang="en-US" altLang="zh-CN" sz="1600">
                            <a:latin typeface="Cambria Math" panose="02040503050406030204" pitchFamily="18" charset="0"/>
                          </a:rPr>
                          <m:t>𝑖𝑔</m:t>
                        </m:r>
                      </m:sub>
                    </m:sSub>
                    <m:r>
                      <a:rPr lang="en-US" altLang="zh-CN" sz="1600">
                        <a:latin typeface="Cambria Math" panose="02040503050406030204" pitchFamily="18" charset="0"/>
                      </a:rPr>
                      <m:t> </m:t>
                    </m:r>
                  </m:oMath>
                </a14:m>
                <a:r>
                  <a:rPr lang="en-US" sz="1600" dirty="0">
                    <a:latin typeface="Arial" panose="020B0604020202020204" pitchFamily="34" charset="0"/>
                    <a:cs typeface="Arial" panose="020B0604020202020204" pitchFamily="34" charset="0"/>
                  </a:rPr>
                  <a:t>represents additive and multiplicative effects of </a:t>
                </a:r>
                <a14:m>
                  <m:oMath xmlns:m="http://schemas.openxmlformats.org/officeDocument/2006/math">
                    <m:r>
                      <a:rPr lang="en-US" altLang="zh-CN" sz="1600">
                        <a:latin typeface="Cambria Math" panose="02040503050406030204" pitchFamily="18" charset="0"/>
                      </a:rPr>
                      <m:t>𝑖</m:t>
                    </m:r>
                  </m:oMath>
                </a14:m>
                <a:r>
                  <a:rPr lang="en-US" altLang="zh-CN" sz="1600" dirty="0">
                    <a:latin typeface="Arial" panose="020B0604020202020204" pitchFamily="34" charset="0"/>
                    <a:cs typeface="Arial" panose="020B0604020202020204" pitchFamily="34" charset="0"/>
                  </a:rPr>
                  <a:t> batch</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𝜀</m:t>
                        </m:r>
                      </m:e>
                      <m:sub>
                        <m:r>
                          <a:rPr lang="en-US" altLang="zh-CN" sz="1600">
                            <a:latin typeface="Cambria Math" panose="02040503050406030204" pitchFamily="18" charset="0"/>
                          </a:rPr>
                          <m:t>𝑖𝑗𝑔</m:t>
                        </m:r>
                      </m:sub>
                    </m:sSub>
                  </m:oMath>
                </a14:m>
                <a:r>
                  <a:rPr lang="en-US" altLang="zh-CN" sz="1600" dirty="0">
                    <a:latin typeface="Arial" panose="020B0604020202020204" pitchFamily="34" charset="0"/>
                    <a:cs typeface="Arial" panose="020B0604020202020204" pitchFamily="34" charset="0"/>
                  </a:rPr>
                  <a:t> random error, mean is 0 and variants </a:t>
                </a:r>
                <a14:m>
                  <m:oMath xmlns:m="http://schemas.openxmlformats.org/officeDocument/2006/math">
                    <m:sSup>
                      <m:sSupPr>
                        <m:ctrlPr>
                          <a:rPr lang="zh-CN" altLang="zh-CN" sz="1600" i="1">
                            <a:latin typeface="Cambria Math" panose="02040503050406030204" pitchFamily="18" charset="0"/>
                          </a:rPr>
                        </m:ctrlPr>
                      </m:sSupPr>
                      <m:e>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𝜎</m:t>
                            </m:r>
                          </m:e>
                          <m:sub>
                            <m:r>
                              <a:rPr lang="en-US" altLang="zh-CN" sz="1600">
                                <a:latin typeface="Cambria Math" panose="02040503050406030204" pitchFamily="18" charset="0"/>
                              </a:rPr>
                              <m:t>𝑔</m:t>
                            </m:r>
                          </m:sub>
                        </m:sSub>
                      </m:e>
                      <m:sup>
                        <m:r>
                          <a:rPr lang="en-US" altLang="zh-CN" sz="1600">
                            <a:latin typeface="Cambria Math" panose="02040503050406030204" pitchFamily="18" charset="0"/>
                          </a:rPr>
                          <m:t>2</m:t>
                        </m:r>
                      </m:sup>
                    </m:sSup>
                  </m:oMath>
                </a14:m>
                <a:endParaRPr lang="zh-CN" altLang="zh-CN" sz="1600" dirty="0">
                  <a:latin typeface="Arial" panose="020B0604020202020204" pitchFamily="34" charset="0"/>
                  <a:cs typeface="Arial" panose="020B0604020202020204" pitchFamily="34" charset="0"/>
                </a:endParaRPr>
              </a:p>
            </p:txBody>
          </p:sp>
        </mc:Choice>
        <mc:Fallback xmlns="">
          <p:sp>
            <p:nvSpPr>
              <p:cNvPr id="36" name="矩形 14"/>
              <p:cNvSpPr>
                <a:spLocks noRot="1" noChangeAspect="1" noMove="1" noResize="1" noEditPoints="1" noAdjustHandles="1" noChangeArrowheads="1" noChangeShapeType="1" noTextEdit="1"/>
              </p:cNvSpPr>
              <p:nvPr/>
            </p:nvSpPr>
            <p:spPr>
              <a:xfrm>
                <a:off x="6107333" y="1682243"/>
                <a:ext cx="6190146" cy="912237"/>
              </a:xfrm>
              <a:prstGeom prst="rect">
                <a:avLst/>
              </a:prstGeom>
              <a:blipFill>
                <a:blip r:embed="rId5"/>
                <a:stretch>
                  <a:fillRect l="-591" t="-3333" b="-4667"/>
                </a:stretch>
              </a:blipFill>
            </p:spPr>
            <p:txBody>
              <a:bodyPr/>
              <a:lstStyle/>
              <a:p>
                <a:r>
                  <a:rPr lang="en-US">
                    <a:noFill/>
                  </a:rPr>
                  <a:t> </a:t>
                </a:r>
              </a:p>
            </p:txBody>
          </p:sp>
        </mc:Fallback>
      </mc:AlternateContent>
      <p:sp>
        <p:nvSpPr>
          <p:cNvPr id="37" name="Rectangle 36"/>
          <p:cNvSpPr/>
          <p:nvPr/>
        </p:nvSpPr>
        <p:spPr>
          <a:xfrm>
            <a:off x="7988300" y="6387068"/>
            <a:ext cx="4356100"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Guo, </a:t>
            </a:r>
            <a:r>
              <a:rPr lang="en-US" dirty="0" smtClean="0">
                <a:latin typeface="Times New Roman" panose="02020603050405020304" pitchFamily="18" charset="0"/>
                <a:ea typeface="Times New Roman" panose="02020603050405020304" pitchFamily="18" charset="0"/>
              </a:rPr>
              <a:t>S et al (</a:t>
            </a:r>
            <a:r>
              <a:rPr lang="en-US" dirty="0">
                <a:latin typeface="Times New Roman" panose="02020603050405020304" pitchFamily="18" charset="0"/>
                <a:ea typeface="Times New Roman" panose="02020603050405020304" pitchFamily="18" charset="0"/>
              </a:rPr>
              <a:t>2015). </a:t>
            </a:r>
            <a:r>
              <a:rPr lang="en-US" dirty="0" err="1">
                <a:latin typeface="Times New Roman" panose="02020603050405020304" pitchFamily="18" charset="0"/>
                <a:ea typeface="Times New Roman" panose="02020603050405020304" pitchFamily="18" charset="0"/>
              </a:rPr>
              <a:t>Clin</a:t>
            </a:r>
            <a:r>
              <a:rPr lang="en-US" dirty="0">
                <a:latin typeface="Times New Roman" panose="02020603050405020304" pitchFamily="18" charset="0"/>
                <a:ea typeface="Times New Roman" panose="02020603050405020304" pitchFamily="18" charset="0"/>
              </a:rPr>
              <a:t> Epigenetics 7: 3</a:t>
            </a:r>
          </a:p>
        </p:txBody>
      </p:sp>
      <p:sp>
        <p:nvSpPr>
          <p:cNvPr id="38" name="Down Arrow 37"/>
          <p:cNvSpPr/>
          <p:nvPr/>
        </p:nvSpPr>
        <p:spPr>
          <a:xfrm>
            <a:off x="8175072" y="2722991"/>
            <a:ext cx="1765300" cy="3048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rot="11788475">
            <a:off x="4988404" y="3822700"/>
            <a:ext cx="876300" cy="424534"/>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12995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21"/>
          <p:cNvGrpSpPr/>
          <p:nvPr/>
        </p:nvGrpSpPr>
        <p:grpSpPr>
          <a:xfrm>
            <a:off x="241302" y="1231927"/>
            <a:ext cx="4711698" cy="3024682"/>
            <a:chOff x="6490271" y="989704"/>
            <a:chExt cx="4908929" cy="3424557"/>
          </a:xfrm>
        </p:grpSpPr>
        <p:pic>
          <p:nvPicPr>
            <p:cNvPr id="20" name="图片 7"/>
            <p:cNvPicPr>
              <a:picLocks noChangeAspect="1"/>
            </p:cNvPicPr>
            <p:nvPr/>
          </p:nvPicPr>
          <p:blipFill rotWithShape="1">
            <a:blip r:embed="rId3" cstate="print"/>
            <a:srcRect l="11545" r="9488" b="11450"/>
            <a:stretch/>
          </p:blipFill>
          <p:spPr>
            <a:xfrm>
              <a:off x="6490271" y="989704"/>
              <a:ext cx="4908929" cy="3424557"/>
            </a:xfrm>
            <a:prstGeom prst="rect">
              <a:avLst/>
            </a:prstGeom>
          </p:spPr>
        </p:pic>
        <p:grpSp>
          <p:nvGrpSpPr>
            <p:cNvPr id="21" name="组合 17"/>
            <p:cNvGrpSpPr/>
            <p:nvPr/>
          </p:nvGrpSpPr>
          <p:grpSpPr>
            <a:xfrm>
              <a:off x="7361474" y="1446693"/>
              <a:ext cx="3958670" cy="1874236"/>
              <a:chOff x="7361474" y="1446693"/>
              <a:chExt cx="3958670" cy="1874236"/>
            </a:xfrm>
          </p:grpSpPr>
          <p:sp>
            <p:nvSpPr>
              <p:cNvPr id="25" name="右箭头 11"/>
              <p:cNvSpPr/>
              <p:nvPr/>
            </p:nvSpPr>
            <p:spPr>
              <a:xfrm rot="16200000">
                <a:off x="7561454"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6" name="右箭头 12"/>
              <p:cNvSpPr/>
              <p:nvPr/>
            </p:nvSpPr>
            <p:spPr>
              <a:xfrm rot="16200000">
                <a:off x="9220640"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7" name="右箭头 13"/>
              <p:cNvSpPr/>
              <p:nvPr/>
            </p:nvSpPr>
            <p:spPr>
              <a:xfrm rot="16200000">
                <a:off x="10931696"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右箭头 14"/>
              <p:cNvSpPr/>
              <p:nvPr/>
            </p:nvSpPr>
            <p:spPr>
              <a:xfrm rot="16200000">
                <a:off x="7550696" y="293248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grpSp>
          <p:nvGrpSpPr>
            <p:cNvPr id="22" name="组合 18"/>
            <p:cNvGrpSpPr/>
            <p:nvPr/>
          </p:nvGrpSpPr>
          <p:grpSpPr>
            <a:xfrm>
              <a:off x="8988386" y="3220518"/>
              <a:ext cx="2356508" cy="938946"/>
              <a:chOff x="8988386" y="3220518"/>
              <a:chExt cx="2356508" cy="938946"/>
            </a:xfrm>
          </p:grpSpPr>
          <p:sp>
            <p:nvSpPr>
              <p:cNvPr id="23" name="右箭头 15"/>
              <p:cNvSpPr/>
              <p:nvPr/>
            </p:nvSpPr>
            <p:spPr>
              <a:xfrm rot="5400000">
                <a:off x="9228544" y="2980360"/>
                <a:ext cx="200822" cy="681138"/>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4" name="右箭头 16"/>
              <p:cNvSpPr/>
              <p:nvPr/>
            </p:nvSpPr>
            <p:spPr>
              <a:xfrm rot="5400000">
                <a:off x="10903913" y="3718484"/>
                <a:ext cx="200823" cy="681138"/>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grpSp>
      <p:sp>
        <p:nvSpPr>
          <p:cNvPr id="30" name="Rectangle 29"/>
          <p:cNvSpPr/>
          <p:nvPr/>
        </p:nvSpPr>
        <p:spPr>
          <a:xfrm>
            <a:off x="230797" y="199116"/>
            <a:ext cx="11669103" cy="830997"/>
          </a:xfrm>
          <a:prstGeom prst="rect">
            <a:avLst/>
          </a:prstGeom>
        </p:spPr>
        <p:txBody>
          <a:bodyPr wrap="square">
            <a:spAutoFit/>
          </a:bodyPr>
          <a:lstStyle/>
          <a:p>
            <a:pPr algn="ctr"/>
            <a:r>
              <a:rPr lang="en-US" sz="2400" b="1" dirty="0">
                <a:latin typeface="Arial" panose="020B0604020202020204" pitchFamily="34" charset="0"/>
                <a:cs typeface="Arial" panose="020B0604020202020204" pitchFamily="34" charset="0"/>
              </a:rPr>
              <a:t>M</a:t>
            </a:r>
            <a:r>
              <a:rPr lang="en-US" sz="2400" b="1" dirty="0" smtClean="0">
                <a:latin typeface="Arial" panose="020B0604020202020204" pitchFamily="34" charset="0"/>
                <a:cs typeface="Arial" panose="020B0604020202020204" pitchFamily="34" charset="0"/>
              </a:rPr>
              <a:t>ethylation</a:t>
            </a:r>
            <a:r>
              <a:rPr lang="en-US" sz="2400" b="1" dirty="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Status Determined-Single </a:t>
            </a:r>
            <a:r>
              <a:rPr lang="en-US" sz="2400" b="1" dirty="0">
                <a:latin typeface="Arial" panose="020B0604020202020204" pitchFamily="34" charset="0"/>
                <a:cs typeface="Arial" panose="020B0604020202020204" pitchFamily="34" charset="0"/>
              </a:rPr>
              <a:t>N</a:t>
            </a:r>
            <a:r>
              <a:rPr lang="en-US" sz="2400" b="1" dirty="0" smtClean="0">
                <a:latin typeface="Arial" panose="020B0604020202020204" pitchFamily="34" charset="0"/>
                <a:cs typeface="Arial" panose="020B0604020202020204" pitchFamily="34" charset="0"/>
              </a:rPr>
              <a:t>ucleotide </a:t>
            </a:r>
            <a:r>
              <a:rPr lang="en-US" sz="2400" b="1" dirty="0">
                <a:latin typeface="Arial" panose="020B0604020202020204" pitchFamily="34" charset="0"/>
                <a:cs typeface="Arial" panose="020B0604020202020204" pitchFamily="34" charset="0"/>
              </a:rPr>
              <a:t>P</a:t>
            </a:r>
            <a:r>
              <a:rPr lang="en-US" sz="2400" b="1" dirty="0" smtClean="0">
                <a:latin typeface="Arial" panose="020B0604020202020204" pitchFamily="34" charset="0"/>
                <a:cs typeface="Arial" panose="020B0604020202020204" pitchFamily="34" charset="0"/>
              </a:rPr>
              <a:t>rimer Extension Technique </a:t>
            </a:r>
            <a:r>
              <a:rPr lang="en-US" sz="2400" b="1" dirty="0">
                <a:latin typeface="Arial" panose="020B0604020202020204" pitchFamily="34" charset="0"/>
                <a:cs typeface="Arial" panose="020B0604020202020204" pitchFamily="34" charset="0"/>
              </a:rPr>
              <a:t>(MSD-</a:t>
            </a:r>
            <a:r>
              <a:rPr lang="en-US" sz="2400" b="1" dirty="0" err="1">
                <a:latin typeface="Arial" panose="020B0604020202020204" pitchFamily="34" charset="0"/>
                <a:cs typeface="Arial" panose="020B0604020202020204" pitchFamily="34" charset="0"/>
              </a:rPr>
              <a:t>SNuPET</a:t>
            </a:r>
            <a:r>
              <a:rPr lang="en-US" sz="2400" b="1" dirty="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based Cancer Prediction </a:t>
            </a:r>
            <a:r>
              <a:rPr lang="en-US" altLang="zh-CN" sz="2400" b="1" kern="0" dirty="0" smtClean="0">
                <a:latin typeface="Arial" panose="020B0604020202020204" pitchFamily="34" charset="0"/>
                <a:ea typeface="宋体" panose="02010600030101010101" pitchFamily="2" charset="-122"/>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grpSp>
        <p:nvGrpSpPr>
          <p:cNvPr id="35" name="Group 34"/>
          <p:cNvGrpSpPr/>
          <p:nvPr/>
        </p:nvGrpSpPr>
        <p:grpSpPr>
          <a:xfrm>
            <a:off x="5109658" y="1435099"/>
            <a:ext cx="2122478" cy="1679878"/>
            <a:chOff x="5480052" y="1503043"/>
            <a:chExt cx="1783363" cy="1626564"/>
          </a:xfrm>
        </p:grpSpPr>
        <p:pic>
          <p:nvPicPr>
            <p:cNvPr id="18" name="图片 42"/>
            <p:cNvPicPr>
              <a:picLocks noChangeAspect="1"/>
            </p:cNvPicPr>
            <p:nvPr/>
          </p:nvPicPr>
          <p:blipFill rotWithShape="1">
            <a:blip r:embed="rId4" cstate="print">
              <a:extLst>
                <a:ext uri="{28A0092B-C50C-407E-A947-70E740481C1C}">
                  <a14:useLocalDpi xmlns:a14="http://schemas.microsoft.com/office/drawing/2010/main" val="0"/>
                </a:ext>
              </a:extLst>
            </a:blip>
            <a:srcRect t="14287"/>
            <a:stretch/>
          </p:blipFill>
          <p:spPr>
            <a:xfrm>
              <a:off x="5480052" y="1503043"/>
              <a:ext cx="1783363" cy="1626564"/>
            </a:xfrm>
            <a:prstGeom prst="rect">
              <a:avLst/>
            </a:prstGeom>
            <a:ln w="28575" cap="sq" cmpd="thickThin">
              <a:solidFill>
                <a:schemeClr val="bg1"/>
              </a:solidFill>
              <a:prstDash val="lgDash"/>
              <a:miter lim="800000"/>
            </a:ln>
            <a:effectLst/>
          </p:spPr>
        </p:pic>
        <p:sp>
          <p:nvSpPr>
            <p:cNvPr id="31" name="文本框 43"/>
            <p:cNvSpPr txBox="1"/>
            <p:nvPr/>
          </p:nvSpPr>
          <p:spPr>
            <a:xfrm>
              <a:off x="6190533" y="1605457"/>
              <a:ext cx="713657" cy="261610"/>
            </a:xfrm>
            <a:prstGeom prst="rect">
              <a:avLst/>
            </a:prstGeom>
            <a:noFill/>
          </p:spPr>
          <p:txBody>
            <a:bodyPr wrap="none" rtlCol="0">
              <a:spAutoFit/>
            </a:bodyPr>
            <a:lstStyle/>
            <a:p>
              <a:r>
                <a:rPr lang="en-US" altLang="zh-CN" sz="1100" b="1" dirty="0" smtClean="0">
                  <a:solidFill>
                    <a:srgbClr val="00B050"/>
                  </a:solidFill>
                  <a:latin typeface="Arial" panose="020B0604020202020204" pitchFamily="34" charset="0"/>
                  <a:cs typeface="Arial" panose="020B0604020202020204" pitchFamily="34" charset="0"/>
                </a:rPr>
                <a:t>P=0.285</a:t>
              </a:r>
              <a:endParaRPr lang="zh-CN" altLang="en-US" sz="1100" b="1" baseline="30000" dirty="0">
                <a:solidFill>
                  <a:srgbClr val="00B050"/>
                </a:solidFill>
                <a:latin typeface="Arial" panose="020B0604020202020204" pitchFamily="34" charset="0"/>
                <a:cs typeface="Arial" panose="020B0604020202020204" pitchFamily="34" charset="0"/>
              </a:endParaRPr>
            </a:p>
          </p:txBody>
        </p:sp>
      </p:grpSp>
      <p:graphicFrame>
        <p:nvGraphicFramePr>
          <p:cNvPr id="32" name="Table 31"/>
          <p:cNvGraphicFramePr>
            <a:graphicFrameLocks noGrp="1"/>
          </p:cNvGraphicFramePr>
          <p:nvPr>
            <p:extLst>
              <p:ext uri="{D42A27DB-BD31-4B8C-83A1-F6EECF244321}">
                <p14:modId xmlns:p14="http://schemas.microsoft.com/office/powerpoint/2010/main" val="431597761"/>
              </p:ext>
            </p:extLst>
          </p:nvPr>
        </p:nvGraphicFramePr>
        <p:xfrm>
          <a:off x="139016" y="4594402"/>
          <a:ext cx="5124450" cy="2006598"/>
        </p:xfrm>
        <a:graphic>
          <a:graphicData uri="http://schemas.openxmlformats.org/drawingml/2006/table">
            <a:tbl>
              <a:tblPr>
                <a:tableStyleId>{5FD0F851-EC5A-4D38-B0AD-8093EC10F338}</a:tableStyleId>
              </a:tblPr>
              <a:tblGrid>
                <a:gridCol w="1014615">
                  <a:extLst>
                    <a:ext uri="{9D8B030D-6E8A-4147-A177-3AD203B41FA5}">
                      <a16:colId xmlns:a16="http://schemas.microsoft.com/office/drawing/2014/main" val="1703111568"/>
                    </a:ext>
                  </a:extLst>
                </a:gridCol>
                <a:gridCol w="821967">
                  <a:extLst>
                    <a:ext uri="{9D8B030D-6E8A-4147-A177-3AD203B41FA5}">
                      <a16:colId xmlns:a16="http://schemas.microsoft.com/office/drawing/2014/main" val="1643288946"/>
                    </a:ext>
                  </a:extLst>
                </a:gridCol>
                <a:gridCol w="821967">
                  <a:extLst>
                    <a:ext uri="{9D8B030D-6E8A-4147-A177-3AD203B41FA5}">
                      <a16:colId xmlns:a16="http://schemas.microsoft.com/office/drawing/2014/main" val="4161653725"/>
                    </a:ext>
                  </a:extLst>
                </a:gridCol>
                <a:gridCol w="821967">
                  <a:extLst>
                    <a:ext uri="{9D8B030D-6E8A-4147-A177-3AD203B41FA5}">
                      <a16:colId xmlns:a16="http://schemas.microsoft.com/office/drawing/2014/main" val="1783031261"/>
                    </a:ext>
                  </a:extLst>
                </a:gridCol>
                <a:gridCol w="821967">
                  <a:extLst>
                    <a:ext uri="{9D8B030D-6E8A-4147-A177-3AD203B41FA5}">
                      <a16:colId xmlns:a16="http://schemas.microsoft.com/office/drawing/2014/main" val="2508678386"/>
                    </a:ext>
                  </a:extLst>
                </a:gridCol>
                <a:gridCol w="821967">
                  <a:extLst>
                    <a:ext uri="{9D8B030D-6E8A-4147-A177-3AD203B41FA5}">
                      <a16:colId xmlns:a16="http://schemas.microsoft.com/office/drawing/2014/main" val="4006159941"/>
                    </a:ext>
                  </a:extLst>
                </a:gridCol>
              </a:tblGrid>
              <a:tr h="334433">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NSCLC</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CTR</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Sen</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FF0000"/>
                          </a:solidFill>
                          <a:effectLst/>
                        </a:rPr>
                        <a:t>Spe</a:t>
                      </a:r>
                      <a:endParaRPr lang="en-US" sz="18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AUC</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5942950"/>
                  </a:ext>
                </a:extLst>
              </a:tr>
              <a:tr h="334433">
                <a:tc>
                  <a:txBody>
                    <a:bodyPr/>
                    <a:lstStyle/>
                    <a:p>
                      <a:pPr algn="l" fontAlgn="b"/>
                      <a:r>
                        <a:rPr lang="en-US" sz="1800" u="none" strike="noStrike">
                          <a:effectLst/>
                        </a:rPr>
                        <a:t>AGTR1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12.88%</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4.48%</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59.73%</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79.59%</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0.71</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14188697"/>
                  </a:ext>
                </a:extLst>
              </a:tr>
              <a:tr h="334433">
                <a:tc>
                  <a:txBody>
                    <a:bodyPr/>
                    <a:lstStyle/>
                    <a:p>
                      <a:pPr algn="l" fontAlgn="b"/>
                      <a:r>
                        <a:rPr lang="en-US" sz="1800" u="none" strike="noStrike">
                          <a:effectLst/>
                        </a:rPr>
                        <a:t>GALR1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18.31%</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2.91%</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46.98%</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85.03%</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0.67</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98623762"/>
                  </a:ext>
                </a:extLst>
              </a:tr>
              <a:tr h="334433">
                <a:tc>
                  <a:txBody>
                    <a:bodyPr/>
                    <a:lstStyle/>
                    <a:p>
                      <a:pPr algn="l" fontAlgn="b"/>
                      <a:r>
                        <a:rPr lang="en-US" sz="1800" u="none" strike="noStrike">
                          <a:effectLst/>
                        </a:rPr>
                        <a:t>NTSR1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9.37%</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0.56%</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44.30%</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94.56%</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smtClean="0">
                          <a:solidFill>
                            <a:srgbClr val="00B0F0"/>
                          </a:solidFill>
                          <a:effectLst/>
                        </a:rPr>
                        <a:t>0.70</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56654823"/>
                  </a:ext>
                </a:extLst>
              </a:tr>
              <a:tr h="334433">
                <a:tc>
                  <a:txBody>
                    <a:bodyPr/>
                    <a:lstStyle/>
                    <a:p>
                      <a:pPr algn="l" fontAlgn="b"/>
                      <a:r>
                        <a:rPr lang="en-US" sz="1800" u="none" strike="noStrike">
                          <a:effectLst/>
                        </a:rPr>
                        <a:t>SLC5A8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25.59%</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11.66%</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FF0000"/>
                          </a:solidFill>
                          <a:effectLst/>
                        </a:rPr>
                        <a:t>52.35%</a:t>
                      </a:r>
                      <a:endParaRPr lang="en-US" sz="18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88.44%</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0.67</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3570704"/>
                  </a:ext>
                </a:extLst>
              </a:tr>
              <a:tr h="334433">
                <a:tc>
                  <a:txBody>
                    <a:bodyPr/>
                    <a:lstStyle/>
                    <a:p>
                      <a:pPr algn="l" fontAlgn="b"/>
                      <a:r>
                        <a:rPr lang="en-US" sz="1800" u="none" strike="noStrike">
                          <a:effectLst/>
                        </a:rPr>
                        <a:t>ZMYND10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6.95%</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12.82%</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73.15%</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92.52%</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smtClean="0">
                          <a:solidFill>
                            <a:srgbClr val="00B0F0"/>
                          </a:solidFill>
                          <a:effectLst/>
                        </a:rPr>
                        <a:t>0.80</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8382955"/>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3017449752"/>
              </p:ext>
            </p:extLst>
          </p:nvPr>
        </p:nvGraphicFramePr>
        <p:xfrm>
          <a:off x="5109658" y="1435099"/>
          <a:ext cx="6483351" cy="3044466"/>
        </p:xfrm>
        <a:graphic>
          <a:graphicData uri="http://schemas.openxmlformats.org/drawingml/2006/table">
            <a:tbl>
              <a:tblPr>
                <a:tableStyleId>{2A488322-F2BA-4B5B-9748-0D474271808F}</a:tableStyleId>
              </a:tblPr>
              <a:tblGrid>
                <a:gridCol w="1708150">
                  <a:extLst>
                    <a:ext uri="{9D8B030D-6E8A-4147-A177-3AD203B41FA5}">
                      <a16:colId xmlns:a16="http://schemas.microsoft.com/office/drawing/2014/main" val="3711772175"/>
                    </a:ext>
                  </a:extLst>
                </a:gridCol>
                <a:gridCol w="721096">
                  <a:extLst>
                    <a:ext uri="{9D8B030D-6E8A-4147-A177-3AD203B41FA5}">
                      <a16:colId xmlns:a16="http://schemas.microsoft.com/office/drawing/2014/main" val="135999909"/>
                    </a:ext>
                  </a:extLst>
                </a:gridCol>
                <a:gridCol w="856671">
                  <a:extLst>
                    <a:ext uri="{9D8B030D-6E8A-4147-A177-3AD203B41FA5}">
                      <a16:colId xmlns:a16="http://schemas.microsoft.com/office/drawing/2014/main" val="878296271"/>
                    </a:ext>
                  </a:extLst>
                </a:gridCol>
                <a:gridCol w="736013">
                  <a:extLst>
                    <a:ext uri="{9D8B030D-6E8A-4147-A177-3AD203B41FA5}">
                      <a16:colId xmlns:a16="http://schemas.microsoft.com/office/drawing/2014/main" val="514173560"/>
                    </a:ext>
                  </a:extLst>
                </a:gridCol>
                <a:gridCol w="868737">
                  <a:extLst>
                    <a:ext uri="{9D8B030D-6E8A-4147-A177-3AD203B41FA5}">
                      <a16:colId xmlns:a16="http://schemas.microsoft.com/office/drawing/2014/main" val="3569624345"/>
                    </a:ext>
                  </a:extLst>
                </a:gridCol>
                <a:gridCol w="856671">
                  <a:extLst>
                    <a:ext uri="{9D8B030D-6E8A-4147-A177-3AD203B41FA5}">
                      <a16:colId xmlns:a16="http://schemas.microsoft.com/office/drawing/2014/main" val="1160814593"/>
                    </a:ext>
                  </a:extLst>
                </a:gridCol>
                <a:gridCol w="736013">
                  <a:extLst>
                    <a:ext uri="{9D8B030D-6E8A-4147-A177-3AD203B41FA5}">
                      <a16:colId xmlns:a16="http://schemas.microsoft.com/office/drawing/2014/main" val="4286315687"/>
                    </a:ext>
                  </a:extLst>
                </a:gridCol>
              </a:tblGrid>
              <a:tr h="338274">
                <a:tc>
                  <a:txBody>
                    <a:bodyPr/>
                    <a:lstStyle/>
                    <a:p>
                      <a:pPr algn="l" fontAlgn="b"/>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gridSpan="3">
                  <a:txBody>
                    <a:bodyPr/>
                    <a:lstStyle/>
                    <a:p>
                      <a:pPr algn="ctr" fontAlgn="b"/>
                      <a:r>
                        <a:rPr lang="en-US" sz="1800" u="none" strike="noStrike" dirty="0">
                          <a:effectLst/>
                          <a:latin typeface="Arial" panose="020B0604020202020204" pitchFamily="34" charset="0"/>
                          <a:cs typeface="Arial" panose="020B0604020202020204" pitchFamily="34" charset="0"/>
                        </a:rPr>
                        <a:t>Train</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1800" u="none" strike="noStrike" dirty="0">
                          <a:effectLst/>
                          <a:latin typeface="Arial" panose="020B0604020202020204" pitchFamily="34" charset="0"/>
                          <a:cs typeface="Arial" panose="020B0604020202020204" pitchFamily="34" charset="0"/>
                        </a:rPr>
                        <a:t>Test</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91336782"/>
                  </a:ext>
                </a:extLst>
              </a:tr>
              <a:tr h="338274">
                <a:tc>
                  <a:txBody>
                    <a:bodyPr/>
                    <a:lstStyle/>
                    <a:p>
                      <a:pPr algn="r" fontAlgn="b"/>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SEN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SPE</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ACC</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SEN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Arial" panose="020B0604020202020204" pitchFamily="34" charset="0"/>
                          <a:cs typeface="Arial" panose="020B0604020202020204" pitchFamily="34" charset="0"/>
                        </a:rPr>
                        <a:t>SPE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Arial" panose="020B0604020202020204" pitchFamily="34" charset="0"/>
                          <a:cs typeface="Arial" panose="020B0604020202020204" pitchFamily="34" charset="0"/>
                        </a:rPr>
                        <a:t>ACC</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1482241"/>
                  </a:ext>
                </a:extLst>
              </a:tr>
              <a:tr h="338274">
                <a:tc>
                  <a:txBody>
                    <a:bodyPr/>
                    <a:lstStyle/>
                    <a:p>
                      <a:pPr algn="r" fontAlgn="b"/>
                      <a:r>
                        <a:rPr lang="en-US" sz="1800" u="none" strike="noStrike" dirty="0" smtClean="0">
                          <a:effectLst/>
                          <a:latin typeface="Arial" panose="020B0604020202020204" pitchFamily="34" charset="0"/>
                          <a:cs typeface="Arial" panose="020B0604020202020204" pitchFamily="34" charset="0"/>
                        </a:rPr>
                        <a:t>Logistic </a:t>
                      </a:r>
                      <a:r>
                        <a:rPr lang="en-US" sz="1800" u="none" strike="noStrike" dirty="0" err="1" smtClean="0">
                          <a:effectLst/>
                          <a:latin typeface="Arial" panose="020B0604020202020204" pitchFamily="34" charset="0"/>
                          <a:cs typeface="Arial" panose="020B0604020202020204" pitchFamily="34" charset="0"/>
                        </a:rPr>
                        <a:t>Reg</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0.99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0.89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0.78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0.97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0.87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65482157"/>
                  </a:ext>
                </a:extLst>
              </a:tr>
              <a:tr h="338274">
                <a:tc>
                  <a:txBody>
                    <a:bodyPr/>
                    <a:lstStyle/>
                    <a:p>
                      <a:pPr algn="r" fontAlgn="b"/>
                      <a:r>
                        <a:rPr lang="en-US" sz="1800" u="none" strike="noStrike">
                          <a:effectLst/>
                          <a:latin typeface="Arial" panose="020B0604020202020204" pitchFamily="34" charset="0"/>
                          <a:cs typeface="Arial" panose="020B0604020202020204" pitchFamily="34" charset="0"/>
                        </a:rPr>
                        <a:t>SVM</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0.86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558437378"/>
                  </a:ext>
                </a:extLst>
              </a:tr>
              <a:tr h="338274">
                <a:tc>
                  <a:txBody>
                    <a:bodyPr/>
                    <a:lstStyle/>
                    <a:p>
                      <a:pPr algn="l" fontAlgn="b"/>
                      <a:r>
                        <a:rPr lang="en-US" sz="1800" u="none" strike="noStrike" dirty="0">
                          <a:solidFill>
                            <a:srgbClr val="00B050"/>
                          </a:solidFill>
                          <a:effectLst/>
                          <a:latin typeface="Arial" panose="020B0604020202020204" pitchFamily="34" charset="0"/>
                          <a:cs typeface="Arial" panose="020B0604020202020204" pitchFamily="34" charset="0"/>
                        </a:rPr>
                        <a:t>Random </a:t>
                      </a:r>
                      <a:r>
                        <a:rPr lang="en-US" sz="1800" u="none" strike="noStrike" dirty="0" smtClean="0">
                          <a:solidFill>
                            <a:srgbClr val="00B050"/>
                          </a:solidFill>
                          <a:effectLst/>
                          <a:latin typeface="Arial" panose="020B0604020202020204" pitchFamily="34" charset="0"/>
                          <a:cs typeface="Arial" panose="020B0604020202020204" pitchFamily="34" charset="0"/>
                        </a:rPr>
                        <a:t>Forest</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0.89</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0.89</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rgbClr val="00B050"/>
                          </a:solidFill>
                          <a:effectLst/>
                          <a:latin typeface="Arial" panose="020B0604020202020204" pitchFamily="34" charset="0"/>
                          <a:cs typeface="Arial" panose="020B0604020202020204" pitchFamily="34" charset="0"/>
                        </a:rPr>
                        <a:t>0.89</a:t>
                      </a:r>
                      <a:endParaRPr lang="en-US" sz="1800" b="0" i="0" u="none" strike="noStrike">
                        <a:solidFill>
                          <a:srgbClr val="00B05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007738196"/>
                  </a:ext>
                </a:extLst>
              </a:tr>
              <a:tr h="338274">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Bayes Tree</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0.91</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0.98</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0.94</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0.86</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0.96</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0.91</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1773170"/>
                  </a:ext>
                </a:extLst>
              </a:tr>
              <a:tr h="338274">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Neural Network</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0.90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0.88</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0.75</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0.89</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05905758"/>
                  </a:ext>
                </a:extLst>
              </a:tr>
              <a:tr h="338274">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KNN (K=2)</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0.60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0.95</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0.96</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0.71</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chemeClr val="accent4">
                              <a:lumMod val="50000"/>
                            </a:schemeClr>
                          </a:solidFill>
                          <a:effectLst/>
                          <a:latin typeface="Arial" panose="020B0604020202020204" pitchFamily="34" charset="0"/>
                          <a:cs typeface="Arial" panose="020B0604020202020204" pitchFamily="34" charset="0"/>
                        </a:rPr>
                        <a:t>0.92</a:t>
                      </a:r>
                      <a:endParaRPr lang="en-US" sz="1800" b="0" i="0" u="none" strike="noStrike">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chemeClr val="accent4">
                              <a:lumMod val="50000"/>
                            </a:schemeClr>
                          </a:solidFill>
                          <a:effectLst/>
                          <a:latin typeface="Arial" panose="020B0604020202020204" pitchFamily="34" charset="0"/>
                          <a:cs typeface="Arial" panose="020B0604020202020204" pitchFamily="34" charset="0"/>
                        </a:rPr>
                        <a:t>0.79</a:t>
                      </a:r>
                      <a:endParaRPr lang="en-US" sz="1800" b="0" i="0" u="none" strike="noStrike">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833944865"/>
                  </a:ext>
                </a:extLst>
              </a:tr>
              <a:tr h="338274">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FPCA</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0.84</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0.96</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0.90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0.82</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0.88</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0.84</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59371198"/>
                  </a:ext>
                </a:extLst>
              </a:tr>
            </a:tbl>
          </a:graphicData>
        </a:graphic>
      </p:graphicFrame>
      <p:sp>
        <p:nvSpPr>
          <p:cNvPr id="36" name="矩形 14"/>
          <p:cNvSpPr/>
          <p:nvPr/>
        </p:nvSpPr>
        <p:spPr>
          <a:xfrm>
            <a:off x="5015175" y="4719385"/>
            <a:ext cx="7474634" cy="2323713"/>
          </a:xfrm>
          <a:prstGeom prst="rect">
            <a:avLst/>
          </a:prstGeom>
        </p:spPr>
        <p:txBody>
          <a:bodyPr wrap="square">
            <a:spAutoFit/>
          </a:bodyPr>
          <a:lstStyle/>
          <a:p>
            <a:pPr indent="228600">
              <a:spcBef>
                <a:spcPts val="585"/>
              </a:spcBef>
            </a:pPr>
            <a:r>
              <a:rPr lang="en-US" altLang="zh-CN" sz="2000" dirty="0" smtClean="0">
                <a:latin typeface="Arial" panose="020B0604020202020204" pitchFamily="34" charset="0"/>
                <a:cs typeface="Arial" panose="020B0604020202020204" pitchFamily="34" charset="0"/>
              </a:rPr>
              <a:t>Summary: </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Data integration of DNA methylation is helpful.</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Batch effect is strong between different platform.</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MSD-</a:t>
            </a:r>
            <a:r>
              <a:rPr lang="en-US" altLang="zh-CN" sz="2000" dirty="0" err="1" smtClean="0">
                <a:latin typeface="Arial" panose="020B0604020202020204" pitchFamily="34" charset="0"/>
                <a:cs typeface="Arial" panose="020B0604020202020204" pitchFamily="34" charset="0"/>
              </a:rPr>
              <a:t>SNuPET</a:t>
            </a:r>
            <a:r>
              <a:rPr lang="en-US" altLang="zh-CN" sz="2000" dirty="0" smtClean="0">
                <a:latin typeface="Arial" panose="020B0604020202020204" pitchFamily="34" charset="0"/>
                <a:cs typeface="Arial" panose="020B0604020202020204" pitchFamily="34" charset="0"/>
              </a:rPr>
              <a:t> could be applied for biomarker identification</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Bayes Tree and Random Forest is powerful for prediction</a:t>
            </a:r>
          </a:p>
          <a:p>
            <a:pPr marL="457200" indent="-457200">
              <a:spcBef>
                <a:spcPts val="585"/>
              </a:spcBef>
              <a:buAutoNum type="arabicPeriod"/>
            </a:pPr>
            <a:endParaRPr lang="zh-CN" altLang="zh-CN" sz="2000" dirty="0">
              <a:latin typeface="Arial" panose="020B0604020202020204" pitchFamily="34" charset="0"/>
              <a:cs typeface="Arial" panose="020B0604020202020204" pitchFamily="34" charset="0"/>
            </a:endParaRPr>
          </a:p>
        </p:txBody>
      </p:sp>
      <p:sp>
        <p:nvSpPr>
          <p:cNvPr id="37" name="TextBox 36"/>
          <p:cNvSpPr txBox="1"/>
          <p:nvPr/>
        </p:nvSpPr>
        <p:spPr>
          <a:xfrm rot="16200000">
            <a:off x="-1155118" y="2662944"/>
            <a:ext cx="2479525" cy="369332"/>
          </a:xfrm>
          <a:prstGeom prst="rect">
            <a:avLst/>
          </a:prstGeom>
          <a:noFill/>
        </p:spPr>
        <p:txBody>
          <a:bodyPr wrap="none" rtlCol="0">
            <a:spAutoFit/>
          </a:bodyPr>
          <a:lstStyle/>
          <a:p>
            <a:r>
              <a:rPr lang="en-US" dirty="0" smtClean="0"/>
              <a:t>Methylation Level (beta)</a:t>
            </a:r>
            <a:endParaRPr lang="en-US" dirty="0"/>
          </a:p>
        </p:txBody>
      </p:sp>
    </p:spTree>
    <p:extLst>
      <p:ext uri="{BB962C8B-B14F-4D97-AF65-F5344CB8AC3E}">
        <p14:creationId xmlns:p14="http://schemas.microsoft.com/office/powerpoint/2010/main" val="274558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4668" y="65666"/>
            <a:ext cx="11620500" cy="954107"/>
          </a:xfrm>
          <a:prstGeom prst="rect">
            <a:avLst/>
          </a:prstGeom>
        </p:spPr>
        <p:txBody>
          <a:bodyPr wrap="square">
            <a:spAutoFit/>
          </a:bodyPr>
          <a:lstStyle/>
          <a:p>
            <a:pPr algn="ctr"/>
            <a:r>
              <a:rPr lang="en-US" sz="2800" dirty="0" err="1">
                <a:latin typeface="Arial" panose="020B0604020202020204" pitchFamily="34" charset="0"/>
                <a:cs typeface="Arial" panose="020B0604020202020204" pitchFamily="34" charset="0"/>
              </a:rPr>
              <a:t>Epigenome</a:t>
            </a:r>
            <a:r>
              <a:rPr lang="en-US" sz="2800" dirty="0">
                <a:latin typeface="Arial" panose="020B0604020202020204" pitchFamily="34" charset="0"/>
                <a:cs typeface="Arial" panose="020B0604020202020204" pitchFamily="34" charset="0"/>
              </a:rPr>
              <a:t> analysis of serum cell-free circulating DNA in progression of HBV-related Hepatocellular carcinoma</a:t>
            </a:r>
          </a:p>
        </p:txBody>
      </p:sp>
      <p:pic>
        <p:nvPicPr>
          <p:cNvPr id="11" name="Picture 10"/>
          <p:cNvPicPr>
            <a:picLocks noChangeAspect="1"/>
          </p:cNvPicPr>
          <p:nvPr/>
        </p:nvPicPr>
        <p:blipFill>
          <a:blip r:embed="rId3"/>
          <a:stretch>
            <a:fillRect/>
          </a:stretch>
        </p:blipFill>
        <p:spPr>
          <a:xfrm>
            <a:off x="894760" y="3812269"/>
            <a:ext cx="4009002" cy="2957635"/>
          </a:xfrm>
          <a:prstGeom prst="rect">
            <a:avLst/>
          </a:prstGeom>
        </p:spPr>
      </p:pic>
      <p:pic>
        <p:nvPicPr>
          <p:cNvPr id="14" name="Picture 13"/>
          <p:cNvPicPr>
            <a:picLocks noChangeAspect="1"/>
          </p:cNvPicPr>
          <p:nvPr/>
        </p:nvPicPr>
        <p:blipFill>
          <a:blip r:embed="rId4"/>
          <a:stretch>
            <a:fillRect/>
          </a:stretch>
        </p:blipFill>
        <p:spPr>
          <a:xfrm>
            <a:off x="311249" y="2171815"/>
            <a:ext cx="5610225" cy="1104900"/>
          </a:xfrm>
          <a:prstGeom prst="rect">
            <a:avLst/>
          </a:prstGeom>
        </p:spPr>
      </p:pic>
      <p:sp>
        <p:nvSpPr>
          <p:cNvPr id="15" name="Rectangle 14"/>
          <p:cNvSpPr/>
          <p:nvPr/>
        </p:nvSpPr>
        <p:spPr>
          <a:xfrm>
            <a:off x="294668" y="3323891"/>
            <a:ext cx="5835651" cy="307777"/>
          </a:xfrm>
          <a:prstGeom prst="rect">
            <a:avLst/>
          </a:prstGeom>
        </p:spPr>
        <p:txBody>
          <a:bodyPr wrap="square">
            <a:spAutoFit/>
          </a:bodyPr>
          <a:lstStyle/>
          <a:p>
            <a:r>
              <a:rPr lang="en-US" sz="1400" b="1" dirty="0" smtClean="0">
                <a:solidFill>
                  <a:srgbClr val="000000"/>
                </a:solidFill>
                <a:latin typeface="Arial" panose="020B0604020202020204" pitchFamily="34" charset="0"/>
                <a:cs typeface="Arial" panose="020B0604020202020204" pitchFamily="34" charset="0"/>
              </a:rPr>
              <a:t>Process of Hepatitis </a:t>
            </a:r>
            <a:r>
              <a:rPr lang="en-US" sz="1400" b="1" dirty="0">
                <a:solidFill>
                  <a:srgbClr val="000000"/>
                </a:solidFill>
                <a:latin typeface="Arial" panose="020B0604020202020204" pitchFamily="34" charset="0"/>
                <a:cs typeface="Arial" panose="020B0604020202020204" pitchFamily="34" charset="0"/>
              </a:rPr>
              <a:t>B </a:t>
            </a:r>
            <a:r>
              <a:rPr lang="en-US" sz="1400" b="1" dirty="0" smtClean="0">
                <a:solidFill>
                  <a:srgbClr val="000000"/>
                </a:solidFill>
                <a:latin typeface="Arial" panose="020B0604020202020204" pitchFamily="34" charset="0"/>
                <a:cs typeface="Arial" panose="020B0604020202020204" pitchFamily="34" charset="0"/>
              </a:rPr>
              <a:t>Virus-Associated Hepatocellular Carcinoma</a:t>
            </a:r>
            <a:endParaRPr lang="en-US" sz="1400" dirty="0">
              <a:latin typeface="Arial" panose="020B0604020202020204" pitchFamily="34" charset="0"/>
              <a:cs typeface="Arial" panose="020B0604020202020204" pitchFamily="34" charset="0"/>
            </a:endParaRPr>
          </a:p>
        </p:txBody>
      </p:sp>
      <p:sp>
        <p:nvSpPr>
          <p:cNvPr id="17" name="TextBox 16"/>
          <p:cNvSpPr txBox="1"/>
          <p:nvPr/>
        </p:nvSpPr>
        <p:spPr>
          <a:xfrm>
            <a:off x="268385" y="2086077"/>
            <a:ext cx="1582484"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HBV infection</a:t>
            </a:r>
            <a:endParaRPr lang="en-US" dirty="0">
              <a:solidFill>
                <a:srgbClr val="7030A0"/>
              </a:solidFill>
              <a:latin typeface="Arial" panose="020B0604020202020204" pitchFamily="34" charset="0"/>
              <a:cs typeface="Arial" panose="020B0604020202020204" pitchFamily="34" charset="0"/>
            </a:endParaRPr>
          </a:p>
        </p:txBody>
      </p:sp>
      <p:sp>
        <p:nvSpPr>
          <p:cNvPr id="18" name="TextBox 17"/>
          <p:cNvSpPr txBox="1"/>
          <p:nvPr/>
        </p:nvSpPr>
        <p:spPr>
          <a:xfrm>
            <a:off x="1855140" y="2114652"/>
            <a:ext cx="992579"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Fibrosis</a:t>
            </a:r>
            <a:endParaRPr lang="en-US" dirty="0">
              <a:solidFill>
                <a:srgbClr val="7030A0"/>
              </a:solidFill>
              <a:latin typeface="Arial" panose="020B0604020202020204" pitchFamily="34" charset="0"/>
              <a:cs typeface="Arial" panose="020B0604020202020204" pitchFamily="34" charset="0"/>
            </a:endParaRPr>
          </a:p>
        </p:txBody>
      </p:sp>
      <p:sp>
        <p:nvSpPr>
          <p:cNvPr id="19" name="TextBox 18"/>
          <p:cNvSpPr txBox="1"/>
          <p:nvPr/>
        </p:nvSpPr>
        <p:spPr>
          <a:xfrm>
            <a:off x="3103559" y="2124177"/>
            <a:ext cx="1095172"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Cirrhosis</a:t>
            </a:r>
            <a:endParaRPr lang="en-US" dirty="0">
              <a:solidFill>
                <a:srgbClr val="7030A0"/>
              </a:solidFill>
              <a:latin typeface="Arial" panose="020B0604020202020204" pitchFamily="34" charset="0"/>
              <a:cs typeface="Arial" panose="020B0604020202020204" pitchFamily="34" charset="0"/>
            </a:endParaRPr>
          </a:p>
        </p:txBody>
      </p:sp>
      <p:sp>
        <p:nvSpPr>
          <p:cNvPr id="20" name="TextBox 19"/>
          <p:cNvSpPr txBox="1"/>
          <p:nvPr/>
        </p:nvSpPr>
        <p:spPr>
          <a:xfrm>
            <a:off x="4198731" y="2130559"/>
            <a:ext cx="2390463"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HBV-associated HCC</a:t>
            </a:r>
            <a:endParaRPr lang="en-US" dirty="0">
              <a:solidFill>
                <a:srgbClr val="7030A0"/>
              </a:solidFill>
              <a:latin typeface="Arial" panose="020B0604020202020204" pitchFamily="34" charset="0"/>
              <a:cs typeface="Arial" panose="020B0604020202020204" pitchFamily="34" charset="0"/>
            </a:endParaRPr>
          </a:p>
        </p:txBody>
      </p:sp>
      <p:sp>
        <p:nvSpPr>
          <p:cNvPr id="24" name="Rectangle 23"/>
          <p:cNvSpPr/>
          <p:nvPr/>
        </p:nvSpPr>
        <p:spPr>
          <a:xfrm>
            <a:off x="5295" y="1365572"/>
            <a:ext cx="6489700" cy="707886"/>
          </a:xfrm>
          <a:prstGeom prst="rect">
            <a:avLst/>
          </a:prstGeom>
        </p:spPr>
        <p:txBody>
          <a:bodyPr wrap="square">
            <a:spAutoFit/>
          </a:bodyPr>
          <a:lstStyle/>
          <a:p>
            <a:pPr algn="ctr"/>
            <a:r>
              <a:rPr lang="en-US" sz="2000" dirty="0" smtClean="0">
                <a:latin typeface="Arial" panose="020B0604020202020204" pitchFamily="34" charset="0"/>
                <a:cs typeface="Arial" panose="020B0604020202020204" pitchFamily="34" charset="0"/>
              </a:rPr>
              <a:t>Aim: to identify early blood biomarkers for HBV-induced </a:t>
            </a:r>
            <a:r>
              <a:rPr lang="en-US" sz="2000" dirty="0">
                <a:latin typeface="Arial" panose="020B0604020202020204" pitchFamily="34" charset="0"/>
                <a:cs typeface="Arial" panose="020B0604020202020204" pitchFamily="34" charset="0"/>
              </a:rPr>
              <a:t>Hepatocellular carcinoma</a:t>
            </a:r>
          </a:p>
        </p:txBody>
      </p:sp>
      <p:sp>
        <p:nvSpPr>
          <p:cNvPr id="25" name="Rectangle 24"/>
          <p:cNvSpPr/>
          <p:nvPr/>
        </p:nvSpPr>
        <p:spPr>
          <a:xfrm>
            <a:off x="6640188" y="1310002"/>
            <a:ext cx="2852063" cy="369332"/>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Pooled 30 healthy control </a:t>
            </a:r>
            <a:endParaRPr lang="en-US" dirty="0">
              <a:latin typeface="Arial" panose="020B0604020202020204" pitchFamily="34" charset="0"/>
              <a:cs typeface="Arial" panose="020B0604020202020204" pitchFamily="34" charset="0"/>
            </a:endParaRPr>
          </a:p>
        </p:txBody>
      </p:sp>
      <p:sp>
        <p:nvSpPr>
          <p:cNvPr id="26" name="Rectangle 25"/>
          <p:cNvSpPr/>
          <p:nvPr/>
        </p:nvSpPr>
        <p:spPr>
          <a:xfrm>
            <a:off x="7124755" y="1654483"/>
            <a:ext cx="345485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HBV-related </a:t>
            </a:r>
            <a:r>
              <a:rPr lang="en-US" dirty="0">
                <a:latin typeface="Arial" panose="020B0604020202020204" pitchFamily="34" charset="0"/>
                <a:cs typeface="Arial" panose="020B0604020202020204" pitchFamily="34" charset="0"/>
              </a:rPr>
              <a:t>hepatitis</a:t>
            </a:r>
          </a:p>
        </p:txBody>
      </p:sp>
      <p:sp>
        <p:nvSpPr>
          <p:cNvPr id="27" name="Rectangle 26"/>
          <p:cNvSpPr/>
          <p:nvPr/>
        </p:nvSpPr>
        <p:spPr>
          <a:xfrm>
            <a:off x="7609322" y="2011372"/>
            <a:ext cx="407041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 HBV-related </a:t>
            </a:r>
            <a:r>
              <a:rPr lang="en-US" dirty="0">
                <a:latin typeface="Arial" panose="020B0604020202020204" pitchFamily="34" charset="0"/>
                <a:cs typeface="Arial" panose="020B0604020202020204" pitchFamily="34" charset="0"/>
              </a:rPr>
              <a:t>liver </a:t>
            </a:r>
            <a:r>
              <a:rPr lang="en-US" dirty="0" smtClean="0">
                <a:latin typeface="Arial" panose="020B0604020202020204" pitchFamily="34" charset="0"/>
                <a:cs typeface="Arial" panose="020B0604020202020204" pitchFamily="34" charset="0"/>
              </a:rPr>
              <a:t>cirrhosis </a:t>
            </a:r>
            <a:endParaRPr lang="en-US" dirty="0">
              <a:latin typeface="Arial" panose="020B0604020202020204" pitchFamily="34" charset="0"/>
              <a:cs typeface="Arial" panose="020B0604020202020204" pitchFamily="34" charset="0"/>
            </a:endParaRPr>
          </a:p>
        </p:txBody>
      </p:sp>
      <p:sp>
        <p:nvSpPr>
          <p:cNvPr id="28" name="Rectangle 27"/>
          <p:cNvSpPr/>
          <p:nvPr/>
        </p:nvSpPr>
        <p:spPr>
          <a:xfrm>
            <a:off x="8128498" y="2392597"/>
            <a:ext cx="416017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 HBV-related </a:t>
            </a:r>
            <a:r>
              <a:rPr lang="en-US" dirty="0">
                <a:latin typeface="Arial" panose="020B0604020202020204" pitchFamily="34" charset="0"/>
                <a:cs typeface="Arial" panose="020B0604020202020204" pitchFamily="34" charset="0"/>
              </a:rPr>
              <a:t>hepatocellular </a:t>
            </a:r>
            <a:endParaRPr lang="en-US" dirty="0"/>
          </a:p>
        </p:txBody>
      </p:sp>
      <p:cxnSp>
        <p:nvCxnSpPr>
          <p:cNvPr id="30" name="Straight Arrow Connector 29"/>
          <p:cNvCxnSpPr/>
          <p:nvPr/>
        </p:nvCxnSpPr>
        <p:spPr>
          <a:xfrm>
            <a:off x="6943496" y="1659531"/>
            <a:ext cx="36066" cy="1751817"/>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506189" y="2015701"/>
            <a:ext cx="0" cy="1395647"/>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111536" y="2358390"/>
            <a:ext cx="0" cy="1052958"/>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862511" y="2680340"/>
            <a:ext cx="16464" cy="731008"/>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rotWithShape="1">
          <a:blip r:embed="rId5"/>
          <a:srcRect l="19113" t="7318" r="18399" b="12606"/>
          <a:stretch/>
        </p:blipFill>
        <p:spPr>
          <a:xfrm>
            <a:off x="9667427" y="3511284"/>
            <a:ext cx="2195961" cy="1518903"/>
          </a:xfrm>
          <a:prstGeom prst="rect">
            <a:avLst/>
          </a:prstGeom>
        </p:spPr>
      </p:pic>
      <p:pic>
        <p:nvPicPr>
          <p:cNvPr id="42" name="图片 13"/>
          <p:cNvPicPr>
            <a:picLocks noChangeAspect="1"/>
          </p:cNvPicPr>
          <p:nvPr/>
        </p:nvPicPr>
        <p:blipFill rotWithShape="1">
          <a:blip r:embed="rId6" cstate="print"/>
          <a:srcRect t="6100" b="5084"/>
          <a:stretch/>
        </p:blipFill>
        <p:spPr>
          <a:xfrm>
            <a:off x="6672316" y="3571163"/>
            <a:ext cx="2697067" cy="1542664"/>
          </a:xfrm>
          <a:prstGeom prst="rect">
            <a:avLst/>
          </a:prstGeom>
        </p:spPr>
      </p:pic>
      <p:pic>
        <p:nvPicPr>
          <p:cNvPr id="43" name="Picture 42"/>
          <p:cNvPicPr>
            <a:picLocks noChangeAspect="1"/>
          </p:cNvPicPr>
          <p:nvPr/>
        </p:nvPicPr>
        <p:blipFill>
          <a:blip r:embed="rId7"/>
          <a:stretch>
            <a:fillRect/>
          </a:stretch>
        </p:blipFill>
        <p:spPr>
          <a:xfrm>
            <a:off x="6672316" y="5326409"/>
            <a:ext cx="5156189" cy="1443495"/>
          </a:xfrm>
          <a:prstGeom prst="rect">
            <a:avLst/>
          </a:prstGeom>
        </p:spPr>
      </p:pic>
    </p:spTree>
    <p:extLst>
      <p:ext uri="{BB962C8B-B14F-4D97-AF65-F5344CB8AC3E}">
        <p14:creationId xmlns:p14="http://schemas.microsoft.com/office/powerpoint/2010/main" val="42424512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635"/>
          <a:stretch/>
        </p:blipFill>
        <p:spPr>
          <a:xfrm>
            <a:off x="414792" y="1407620"/>
            <a:ext cx="2676699" cy="2285119"/>
          </a:xfrm>
          <a:prstGeom prst="rect">
            <a:avLst/>
          </a:prstGeom>
        </p:spPr>
      </p:pic>
      <p:pic>
        <p:nvPicPr>
          <p:cNvPr id="3" name="Picture 2"/>
          <p:cNvPicPr>
            <a:picLocks noChangeAspect="1"/>
          </p:cNvPicPr>
          <p:nvPr/>
        </p:nvPicPr>
        <p:blipFill rotWithShape="1">
          <a:blip r:embed="rId3"/>
          <a:srcRect t="11461"/>
          <a:stretch/>
        </p:blipFill>
        <p:spPr>
          <a:xfrm>
            <a:off x="3149529" y="1525655"/>
            <a:ext cx="2780451" cy="2232669"/>
          </a:xfrm>
          <a:prstGeom prst="rect">
            <a:avLst/>
          </a:prstGeom>
        </p:spPr>
      </p:pic>
      <p:pic>
        <p:nvPicPr>
          <p:cNvPr id="4" name="Picture 3"/>
          <p:cNvPicPr>
            <a:picLocks noChangeAspect="1"/>
          </p:cNvPicPr>
          <p:nvPr/>
        </p:nvPicPr>
        <p:blipFill rotWithShape="1">
          <a:blip r:embed="rId4"/>
          <a:srcRect t="6397"/>
          <a:stretch/>
        </p:blipFill>
        <p:spPr>
          <a:xfrm>
            <a:off x="5988018" y="1512976"/>
            <a:ext cx="2770550" cy="2270566"/>
          </a:xfrm>
          <a:prstGeom prst="rect">
            <a:avLst/>
          </a:prstGeom>
        </p:spPr>
      </p:pic>
      <p:sp>
        <p:nvSpPr>
          <p:cNvPr id="5" name="Rectangle 4"/>
          <p:cNvSpPr/>
          <p:nvPr/>
        </p:nvSpPr>
        <p:spPr>
          <a:xfrm>
            <a:off x="682332" y="1155158"/>
            <a:ext cx="9710783" cy="307777"/>
          </a:xfrm>
          <a:prstGeom prst="rect">
            <a:avLst/>
          </a:prstGeom>
        </p:spPr>
        <p:txBody>
          <a:bodyPr wrap="square">
            <a:spAutoFit/>
          </a:bodyPr>
          <a:lstStyle/>
          <a:p>
            <a:r>
              <a:rPr lang="en-US" sz="1400" dirty="0" smtClean="0">
                <a:solidFill>
                  <a:srgbClr val="FF0000"/>
                </a:solidFill>
                <a:latin typeface="Arial" panose="020B0604020202020204" pitchFamily="34" charset="0"/>
                <a:cs typeface="Arial" panose="020B0604020202020204" pitchFamily="34" charset="0"/>
              </a:rPr>
              <a:t>HBV-related </a:t>
            </a:r>
            <a:r>
              <a:rPr lang="en-US" sz="1400" b="1" dirty="0" smtClean="0">
                <a:solidFill>
                  <a:srgbClr val="FF0000"/>
                </a:solidFill>
                <a:latin typeface="Arial" panose="020B0604020202020204" pitchFamily="34" charset="0"/>
                <a:cs typeface="Arial" panose="020B0604020202020204" pitchFamily="34" charset="0"/>
              </a:rPr>
              <a:t>hepatitis</a:t>
            </a:r>
            <a:r>
              <a:rPr lang="en-US" sz="1400" dirty="0" smtClean="0">
                <a:solidFill>
                  <a:srgbClr val="FF0000"/>
                </a:solidFill>
                <a:latin typeface="Arial" panose="020B0604020202020204" pitchFamily="34" charset="0"/>
                <a:cs typeface="Arial" panose="020B0604020202020204" pitchFamily="34" charset="0"/>
              </a:rPr>
              <a:t>                 HBV-related </a:t>
            </a:r>
            <a:r>
              <a:rPr lang="en-US" sz="1400" dirty="0">
                <a:solidFill>
                  <a:srgbClr val="FF0000"/>
                </a:solidFill>
                <a:latin typeface="Arial" panose="020B0604020202020204" pitchFamily="34" charset="0"/>
                <a:cs typeface="Arial" panose="020B0604020202020204" pitchFamily="34" charset="0"/>
              </a:rPr>
              <a:t>liver </a:t>
            </a:r>
            <a:r>
              <a:rPr lang="en-US" sz="1400" b="1" dirty="0" smtClean="0">
                <a:solidFill>
                  <a:srgbClr val="FF0000"/>
                </a:solidFill>
                <a:latin typeface="Arial" panose="020B0604020202020204" pitchFamily="34" charset="0"/>
                <a:cs typeface="Arial" panose="020B0604020202020204" pitchFamily="34" charset="0"/>
              </a:rPr>
              <a:t>cirrhosis</a:t>
            </a:r>
            <a:r>
              <a:rPr lang="en-US" sz="1400" dirty="0" smtClean="0">
                <a:solidFill>
                  <a:srgbClr val="FF0000"/>
                </a:solidFill>
                <a:latin typeface="Arial" panose="020B0604020202020204" pitchFamily="34" charset="0"/>
                <a:cs typeface="Arial" panose="020B0604020202020204" pitchFamily="34" charset="0"/>
              </a:rPr>
              <a:t>           HBV-related </a:t>
            </a:r>
            <a:r>
              <a:rPr lang="en-US" sz="1400" b="1" dirty="0" smtClean="0">
                <a:solidFill>
                  <a:srgbClr val="FF0000"/>
                </a:solidFill>
                <a:latin typeface="Arial" panose="020B0604020202020204" pitchFamily="34" charset="0"/>
                <a:cs typeface="Arial" panose="020B0604020202020204" pitchFamily="34" charset="0"/>
              </a:rPr>
              <a:t>HCC</a:t>
            </a:r>
            <a:endParaRPr lang="en-US" sz="1400" b="1" dirty="0">
              <a:solidFill>
                <a:srgbClr val="FF0000"/>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5"/>
          <a:stretch>
            <a:fillRect/>
          </a:stretch>
        </p:blipFill>
        <p:spPr>
          <a:xfrm>
            <a:off x="8571274" y="883275"/>
            <a:ext cx="3561290" cy="3333807"/>
          </a:xfrm>
          <a:prstGeom prst="rect">
            <a:avLst/>
          </a:prstGeom>
        </p:spPr>
      </p:pic>
      <p:pic>
        <p:nvPicPr>
          <p:cNvPr id="7" name="Picture 6"/>
          <p:cNvPicPr>
            <a:picLocks noChangeAspect="1"/>
          </p:cNvPicPr>
          <p:nvPr/>
        </p:nvPicPr>
        <p:blipFill>
          <a:blip r:embed="rId6"/>
          <a:stretch>
            <a:fillRect/>
          </a:stretch>
        </p:blipFill>
        <p:spPr>
          <a:xfrm>
            <a:off x="373550" y="3967652"/>
            <a:ext cx="2775979" cy="2285556"/>
          </a:xfrm>
          <a:prstGeom prst="rect">
            <a:avLst/>
          </a:prstGeom>
        </p:spPr>
      </p:pic>
      <p:pic>
        <p:nvPicPr>
          <p:cNvPr id="9" name="Picture 8"/>
          <p:cNvPicPr>
            <a:picLocks noChangeAspect="1"/>
          </p:cNvPicPr>
          <p:nvPr/>
        </p:nvPicPr>
        <p:blipFill>
          <a:blip r:embed="rId7"/>
          <a:stretch>
            <a:fillRect/>
          </a:stretch>
        </p:blipFill>
        <p:spPr>
          <a:xfrm>
            <a:off x="3036544" y="4090607"/>
            <a:ext cx="2433369" cy="2255505"/>
          </a:xfrm>
          <a:prstGeom prst="rect">
            <a:avLst/>
          </a:prstGeom>
        </p:spPr>
      </p:pic>
      <p:pic>
        <p:nvPicPr>
          <p:cNvPr id="11" name="Picture 10"/>
          <p:cNvPicPr>
            <a:picLocks noChangeAspect="1"/>
          </p:cNvPicPr>
          <p:nvPr/>
        </p:nvPicPr>
        <p:blipFill>
          <a:blip r:embed="rId8"/>
          <a:stretch>
            <a:fillRect/>
          </a:stretch>
        </p:blipFill>
        <p:spPr>
          <a:xfrm>
            <a:off x="7270099" y="4094260"/>
            <a:ext cx="2151324" cy="2251853"/>
          </a:xfrm>
          <a:prstGeom prst="rect">
            <a:avLst/>
          </a:prstGeom>
        </p:spPr>
      </p:pic>
      <p:pic>
        <p:nvPicPr>
          <p:cNvPr id="12" name="Picture 11"/>
          <p:cNvPicPr>
            <a:picLocks noChangeAspect="1"/>
          </p:cNvPicPr>
          <p:nvPr/>
        </p:nvPicPr>
        <p:blipFill>
          <a:blip r:embed="rId9"/>
          <a:stretch>
            <a:fillRect/>
          </a:stretch>
        </p:blipFill>
        <p:spPr>
          <a:xfrm>
            <a:off x="5351279" y="4021109"/>
            <a:ext cx="2121945" cy="2325003"/>
          </a:xfrm>
          <a:prstGeom prst="rect">
            <a:avLst/>
          </a:prstGeom>
        </p:spPr>
      </p:pic>
      <p:pic>
        <p:nvPicPr>
          <p:cNvPr id="13" name="Picture 12"/>
          <p:cNvPicPr>
            <a:picLocks noChangeAspect="1"/>
          </p:cNvPicPr>
          <p:nvPr/>
        </p:nvPicPr>
        <p:blipFill>
          <a:blip r:embed="rId10"/>
          <a:stretch>
            <a:fillRect/>
          </a:stretch>
        </p:blipFill>
        <p:spPr>
          <a:xfrm>
            <a:off x="9363135" y="4050124"/>
            <a:ext cx="1977108" cy="2180633"/>
          </a:xfrm>
          <a:prstGeom prst="rect">
            <a:avLst/>
          </a:prstGeom>
        </p:spPr>
      </p:pic>
      <p:sp>
        <p:nvSpPr>
          <p:cNvPr id="14" name="Rectangle 13"/>
          <p:cNvSpPr/>
          <p:nvPr/>
        </p:nvSpPr>
        <p:spPr>
          <a:xfrm>
            <a:off x="161523" y="-40084"/>
            <a:ext cx="11620500" cy="954107"/>
          </a:xfrm>
          <a:prstGeom prst="rect">
            <a:avLst/>
          </a:prstGeom>
        </p:spPr>
        <p:txBody>
          <a:bodyPr wrap="square">
            <a:spAutoFit/>
          </a:bodyPr>
          <a:lstStyle/>
          <a:p>
            <a:pPr algn="ctr"/>
            <a:r>
              <a:rPr lang="en-US" sz="2800" dirty="0" err="1">
                <a:latin typeface="Arial" panose="020B0604020202020204" pitchFamily="34" charset="0"/>
                <a:cs typeface="Arial" panose="020B0604020202020204" pitchFamily="34" charset="0"/>
              </a:rPr>
              <a:t>Epigenome</a:t>
            </a:r>
            <a:r>
              <a:rPr lang="en-US" sz="2800" dirty="0">
                <a:latin typeface="Arial" panose="020B0604020202020204" pitchFamily="34" charset="0"/>
                <a:cs typeface="Arial" panose="020B0604020202020204" pitchFamily="34" charset="0"/>
              </a:rPr>
              <a:t> analysis of serum cell-free circulating DNA in progression of HBV-related Hepatocellular carcinoma</a:t>
            </a:r>
          </a:p>
        </p:txBody>
      </p:sp>
      <p:sp>
        <p:nvSpPr>
          <p:cNvPr id="15" name="Rectangle 14"/>
          <p:cNvSpPr/>
          <p:nvPr/>
        </p:nvSpPr>
        <p:spPr>
          <a:xfrm>
            <a:off x="6736699" y="6525846"/>
            <a:ext cx="5395866" cy="338554"/>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Zhao Y</a:t>
            </a:r>
            <a:r>
              <a:rPr lang="en-US" sz="1600" dirty="0" smtClean="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Guo S# et al. </a:t>
            </a:r>
            <a:r>
              <a:rPr lang="en-US" sz="1600" dirty="0" err="1">
                <a:latin typeface="Arial" panose="020B0604020202020204" pitchFamily="34" charset="0"/>
                <a:cs typeface="Arial" panose="020B0604020202020204" pitchFamily="34" charset="0"/>
              </a:rPr>
              <a:t>Clin</a:t>
            </a:r>
            <a:r>
              <a:rPr lang="en-US" sz="1600" dirty="0">
                <a:latin typeface="Arial" panose="020B0604020202020204" pitchFamily="34" charset="0"/>
                <a:cs typeface="Arial" panose="020B0604020202020204" pitchFamily="34" charset="0"/>
              </a:rPr>
              <a:t> Epigenetics 2014;6(1):30</a:t>
            </a:r>
          </a:p>
        </p:txBody>
      </p:sp>
      <p:sp>
        <p:nvSpPr>
          <p:cNvPr id="16" name="Rectangle 15"/>
          <p:cNvSpPr/>
          <p:nvPr/>
        </p:nvSpPr>
        <p:spPr>
          <a:xfrm>
            <a:off x="6203298" y="5353128"/>
            <a:ext cx="1066801" cy="369332"/>
          </a:xfrm>
          <a:prstGeom prst="rect">
            <a:avLst/>
          </a:prstGeom>
        </p:spPr>
        <p:txBody>
          <a:bodyPr wrap="square">
            <a:spAutoFit/>
          </a:bodyPr>
          <a:lstStyle/>
          <a:p>
            <a:r>
              <a:rPr lang="en-US" b="1" dirty="0" smtClean="0">
                <a:solidFill>
                  <a:srgbClr val="FFC000"/>
                </a:solidFill>
              </a:rPr>
              <a:t>AUC=0.7</a:t>
            </a:r>
            <a:endParaRPr lang="en-US" dirty="0">
              <a:solidFill>
                <a:srgbClr val="FFC000"/>
              </a:solidFill>
            </a:endParaRPr>
          </a:p>
        </p:txBody>
      </p:sp>
      <p:sp>
        <p:nvSpPr>
          <p:cNvPr id="17" name="Rectangle 16"/>
          <p:cNvSpPr/>
          <p:nvPr/>
        </p:nvSpPr>
        <p:spPr>
          <a:xfrm>
            <a:off x="8039753" y="5353128"/>
            <a:ext cx="1158504" cy="369332"/>
          </a:xfrm>
          <a:prstGeom prst="rect">
            <a:avLst/>
          </a:prstGeom>
        </p:spPr>
        <p:txBody>
          <a:bodyPr wrap="square">
            <a:spAutoFit/>
          </a:bodyPr>
          <a:lstStyle/>
          <a:p>
            <a:r>
              <a:rPr lang="en-US" b="1" dirty="0" smtClean="0">
                <a:solidFill>
                  <a:srgbClr val="FFC000"/>
                </a:solidFill>
              </a:rPr>
              <a:t>AUC=0.68</a:t>
            </a:r>
            <a:endParaRPr lang="en-US" dirty="0">
              <a:solidFill>
                <a:srgbClr val="FFC000"/>
              </a:solidFill>
            </a:endParaRPr>
          </a:p>
        </p:txBody>
      </p:sp>
      <p:sp>
        <p:nvSpPr>
          <p:cNvPr id="18" name="Rectangle 17"/>
          <p:cNvSpPr/>
          <p:nvPr/>
        </p:nvSpPr>
        <p:spPr>
          <a:xfrm>
            <a:off x="10133595" y="5353128"/>
            <a:ext cx="1206648" cy="369332"/>
          </a:xfrm>
          <a:prstGeom prst="rect">
            <a:avLst/>
          </a:prstGeom>
        </p:spPr>
        <p:txBody>
          <a:bodyPr wrap="square">
            <a:spAutoFit/>
          </a:bodyPr>
          <a:lstStyle/>
          <a:p>
            <a:r>
              <a:rPr lang="en-US" b="1" dirty="0" smtClean="0">
                <a:solidFill>
                  <a:srgbClr val="FFC000"/>
                </a:solidFill>
              </a:rPr>
              <a:t>AUC=0.76</a:t>
            </a:r>
            <a:endParaRPr lang="en-US" dirty="0">
              <a:solidFill>
                <a:srgbClr val="FFC000"/>
              </a:solidFill>
            </a:endParaRPr>
          </a:p>
        </p:txBody>
      </p:sp>
      <p:sp>
        <p:nvSpPr>
          <p:cNvPr id="19" name="Rectangle 18"/>
          <p:cNvSpPr/>
          <p:nvPr/>
        </p:nvSpPr>
        <p:spPr>
          <a:xfrm>
            <a:off x="572393" y="6440688"/>
            <a:ext cx="2800126"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Data Availability : GSE54961</a:t>
            </a:r>
          </a:p>
        </p:txBody>
      </p:sp>
    </p:spTree>
    <p:extLst>
      <p:ext uri="{BB962C8B-B14F-4D97-AF65-F5344CB8AC3E}">
        <p14:creationId xmlns:p14="http://schemas.microsoft.com/office/powerpoint/2010/main" val="1785550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Human Complex Diseases and Precision Medicine</a:t>
            </a:r>
            <a:endParaRPr lang="en-US" sz="2800" dirty="0">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Obtain External Funding to Support my Research </a:t>
            </a:r>
            <a:endParaRPr lang="en-US" sz="2800" dirty="0">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Linkage analysis to identify </a:t>
            </a:r>
            <a:r>
              <a:rPr lang="en-US" sz="2000" u="sng" dirty="0">
                <a:latin typeface="Arial" panose="020B0604020202020204" pitchFamily="34" charset="0"/>
                <a:cs typeface="Arial" panose="020B0604020202020204" pitchFamily="34" charset="0"/>
              </a:rPr>
              <a:t>acute myeloid leukemia (AML) </a:t>
            </a:r>
            <a:r>
              <a:rPr lang="en-US" sz="2000" u="sng" dirty="0" smtClean="0">
                <a:latin typeface="Arial" panose="020B0604020202020204" pitchFamily="34" charset="0"/>
                <a:cs typeface="Arial" panose="020B0604020202020204" pitchFamily="34" charset="0"/>
              </a:rPr>
              <a:t>genes </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Compound </a:t>
            </a:r>
            <a:r>
              <a:rPr lang="en-US" sz="2000" dirty="0">
                <a:latin typeface="Arial" panose="020B0604020202020204" pitchFamily="34" charset="0"/>
                <a:cs typeface="Arial" panose="020B0604020202020204" pitchFamily="34" charset="0"/>
              </a:rPr>
              <a:t>heterozygote analysis  to identify hemochromatosis </a:t>
            </a:r>
            <a:r>
              <a:rPr lang="en-US" sz="2000" dirty="0" smtClean="0">
                <a:latin typeface="Arial" panose="020B0604020202020204" pitchFamily="34" charset="0"/>
                <a:cs typeface="Arial" panose="020B0604020202020204" pitchFamily="34" charset="0"/>
              </a:rPr>
              <a:t>genes</a:t>
            </a:r>
            <a:endParaRPr lang="en-US" sz="2000" dirty="0">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DNA biomarkers </a:t>
            </a:r>
            <a:r>
              <a:rPr lang="en-US" sz="2000" dirty="0" smtClean="0">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Serum DNA </a:t>
            </a:r>
            <a:r>
              <a:rPr lang="en-US" sz="2000" dirty="0">
                <a:latin typeface="Arial" panose="020B0604020202020204" pitchFamily="34" charset="0"/>
                <a:cs typeface="Arial" panose="020B0604020202020204" pitchFamily="34" charset="0"/>
              </a:rPr>
              <a:t>methylation </a:t>
            </a:r>
            <a:r>
              <a:rPr lang="en-US" sz="2000" dirty="0" smtClean="0">
                <a:latin typeface="Arial" panose="020B0604020202020204" pitchFamily="34" charset="0"/>
                <a:cs typeface="Arial" panose="020B0604020202020204" pitchFamily="34" charset="0"/>
              </a:rPr>
              <a:t>based early biomarkers for </a:t>
            </a:r>
            <a:r>
              <a:rPr lang="en-US" sz="2000" u="sng" dirty="0" smtClean="0">
                <a:latin typeface="Arial" panose="020B0604020202020204" pitchFamily="34" charset="0"/>
                <a:cs typeface="Arial" panose="020B0604020202020204" pitchFamily="34" charset="0"/>
              </a:rPr>
              <a:t>HBV-</a:t>
            </a:r>
            <a:endParaRPr lang="en-US" sz="20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Urine DNA methylation biomarker for </a:t>
            </a:r>
            <a:r>
              <a:rPr lang="en-US" sz="2000" u="sng" dirty="0" smtClean="0">
                <a:latin typeface="Arial" panose="020B0604020202020204" pitchFamily="34" charset="0"/>
                <a:cs typeface="Arial" panose="020B0604020202020204" pitchFamily="34" charset="0"/>
              </a:rPr>
              <a:t>bladder cancer</a:t>
            </a:r>
            <a:endParaRPr lang="en-US" sz="20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Tissue-of-origin mapping for </a:t>
            </a:r>
            <a:r>
              <a:rPr lang="en-US" sz="2000" dirty="0" err="1" smtClean="0">
                <a:latin typeface="Arial" panose="020B0604020202020204" pitchFamily="34" charset="0"/>
                <a:cs typeface="Arial" panose="020B0604020202020204" pitchFamily="34" charset="0"/>
              </a:rPr>
              <a:t>cfDNA</a:t>
            </a:r>
            <a:r>
              <a:rPr lang="en-US" sz="2000" dirty="0" smtClean="0">
                <a:latin typeface="Arial" panose="020B0604020202020204" pitchFamily="34" charset="0"/>
                <a:cs typeface="Arial" panose="020B0604020202020204" pitchFamily="34" charset="0"/>
              </a:rPr>
              <a:t> fragment in the blood (Nature Genetics, 2017)</a:t>
            </a:r>
            <a:endParaRPr lang="en-US" sz="2000" dirty="0">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Contribution of Genetics variations in Epigenetics factors to human </a:t>
            </a:r>
            <a:r>
              <a:rPr lang="en-US" sz="2000" dirty="0" smtClean="0">
                <a:latin typeface="Arial" panose="020B0604020202020204" pitchFamily="34" charset="0"/>
                <a:cs typeface="Arial" panose="020B0604020202020204" pitchFamily="34" charset="0"/>
              </a:rPr>
              <a:t>diseases (CIBM)  </a:t>
            </a:r>
            <a:endParaRPr lang="en-US" sz="20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Cell-free DNA methylation based Pan-cancer early screening in PMRP </a:t>
            </a:r>
            <a:r>
              <a:rPr lang="en-US" sz="2000" dirty="0" smtClean="0">
                <a:latin typeface="Arial" panose="020B0604020202020204" pitchFamily="34" charset="0"/>
                <a:cs typeface="Arial" panose="020B0604020202020204" pitchFamily="34" charset="0"/>
              </a:rPr>
              <a:t>cohort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7583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198" y="0"/>
            <a:ext cx="11620500" cy="954107"/>
          </a:xfrm>
          <a:prstGeom prst="rect">
            <a:avLst/>
          </a:prstGeom>
        </p:spPr>
        <p:txBody>
          <a:bodyPr wrap="square">
            <a:spAutoFit/>
          </a:bodyPr>
          <a:lstStyle/>
          <a:p>
            <a:pPr algn="ctr"/>
            <a:r>
              <a:rPr lang="en-US" sz="2800" b="1" dirty="0" err="1">
                <a:latin typeface="Arial" panose="020B0604020202020204" pitchFamily="34" charset="0"/>
                <a:cs typeface="Arial" panose="020B0604020202020204" pitchFamily="34" charset="0"/>
              </a:rPr>
              <a:t>Methylcap-seq</a:t>
            </a:r>
            <a:r>
              <a:rPr lang="en-US" sz="2800" b="1" dirty="0">
                <a:latin typeface="Arial" panose="020B0604020202020204" pitchFamily="34" charset="0"/>
                <a:cs typeface="Arial" panose="020B0604020202020204" pitchFamily="34" charset="0"/>
              </a:rPr>
              <a:t> reveals novel DNA methylation markers for the diagnosis and recurrence prediction of bladder cancer</a:t>
            </a:r>
          </a:p>
        </p:txBody>
      </p:sp>
      <p:pic>
        <p:nvPicPr>
          <p:cNvPr id="13" name="Picture 12"/>
          <p:cNvPicPr>
            <a:picLocks noChangeAspect="1"/>
          </p:cNvPicPr>
          <p:nvPr/>
        </p:nvPicPr>
        <p:blipFill>
          <a:blip r:embed="rId3"/>
          <a:stretch>
            <a:fillRect/>
          </a:stretch>
        </p:blipFill>
        <p:spPr>
          <a:xfrm>
            <a:off x="329134" y="1212334"/>
            <a:ext cx="3422025" cy="1927741"/>
          </a:xfrm>
          <a:prstGeom prst="rect">
            <a:avLst/>
          </a:prstGeom>
        </p:spPr>
      </p:pic>
      <p:sp>
        <p:nvSpPr>
          <p:cNvPr id="15" name="Rectangle 14"/>
          <p:cNvSpPr/>
          <p:nvPr/>
        </p:nvSpPr>
        <p:spPr>
          <a:xfrm>
            <a:off x="332309" y="3102689"/>
            <a:ext cx="1998111" cy="276999"/>
          </a:xfrm>
          <a:prstGeom prst="rect">
            <a:avLst/>
          </a:prstGeom>
        </p:spPr>
        <p:txBody>
          <a:bodyPr wrap="none">
            <a:spAutoFit/>
          </a:bodyPr>
          <a:lstStyle/>
          <a:p>
            <a:r>
              <a:rPr lang="en-US" sz="1200" dirty="0" smtClean="0">
                <a:latin typeface="Arial" panose="020B0604020202020204" pitchFamily="34" charset="0"/>
                <a:cs typeface="Arial" panose="020B0604020202020204" pitchFamily="34" charset="0"/>
              </a:rPr>
              <a:t>Mayo </a:t>
            </a:r>
            <a:r>
              <a:rPr lang="en-US" sz="1200" dirty="0">
                <a:latin typeface="Arial" panose="020B0604020202020204" pitchFamily="34" charset="0"/>
                <a:cs typeface="Arial" panose="020B0604020202020204" pitchFamily="34" charset="0"/>
              </a:rPr>
              <a:t>Clinic </a:t>
            </a:r>
            <a:r>
              <a:rPr lang="en-US" sz="1200" dirty="0" smtClean="0">
                <a:latin typeface="Arial" panose="020B0604020202020204" pitchFamily="34" charset="0"/>
                <a:cs typeface="Arial" panose="020B0604020202020204" pitchFamily="34" charset="0"/>
              </a:rPr>
              <a:t>Website, 2019</a:t>
            </a:r>
            <a:endParaRPr lang="en-US" sz="1200" dirty="0">
              <a:latin typeface="Arial" panose="020B0604020202020204" pitchFamily="34" charset="0"/>
              <a:cs typeface="Arial" panose="020B0604020202020204" pitchFamily="34" charset="0"/>
            </a:endParaRPr>
          </a:p>
        </p:txBody>
      </p:sp>
      <p:pic>
        <p:nvPicPr>
          <p:cNvPr id="40" name="Picture 39"/>
          <p:cNvPicPr>
            <a:picLocks noChangeAspect="1"/>
          </p:cNvPicPr>
          <p:nvPr/>
        </p:nvPicPr>
        <p:blipFill>
          <a:blip r:embed="rId4"/>
          <a:stretch>
            <a:fillRect/>
          </a:stretch>
        </p:blipFill>
        <p:spPr>
          <a:xfrm>
            <a:off x="332309" y="3539286"/>
            <a:ext cx="3463139" cy="3119403"/>
          </a:xfrm>
          <a:prstGeom prst="rect">
            <a:avLst/>
          </a:prstGeom>
        </p:spPr>
      </p:pic>
      <p:pic>
        <p:nvPicPr>
          <p:cNvPr id="41" name="Picture 40"/>
          <p:cNvPicPr>
            <a:picLocks noChangeAspect="1"/>
          </p:cNvPicPr>
          <p:nvPr/>
        </p:nvPicPr>
        <p:blipFill>
          <a:blip r:embed="rId5"/>
          <a:stretch>
            <a:fillRect/>
          </a:stretch>
        </p:blipFill>
        <p:spPr>
          <a:xfrm>
            <a:off x="3977535" y="3140075"/>
            <a:ext cx="3917337" cy="3443891"/>
          </a:xfrm>
          <a:prstGeom prst="rect">
            <a:avLst/>
          </a:prstGeom>
        </p:spPr>
      </p:pic>
      <p:pic>
        <p:nvPicPr>
          <p:cNvPr id="42" name="Picture 41"/>
          <p:cNvPicPr>
            <a:picLocks noChangeAspect="1"/>
          </p:cNvPicPr>
          <p:nvPr/>
        </p:nvPicPr>
        <p:blipFill>
          <a:blip r:embed="rId6"/>
          <a:stretch>
            <a:fillRect/>
          </a:stretch>
        </p:blipFill>
        <p:spPr>
          <a:xfrm>
            <a:off x="7962900" y="1030907"/>
            <a:ext cx="4178692" cy="5016758"/>
          </a:xfrm>
          <a:prstGeom prst="rect">
            <a:avLst/>
          </a:prstGeom>
        </p:spPr>
      </p:pic>
      <p:sp>
        <p:nvSpPr>
          <p:cNvPr id="43" name="Rectangle 42"/>
          <p:cNvSpPr/>
          <p:nvPr/>
        </p:nvSpPr>
        <p:spPr>
          <a:xfrm>
            <a:off x="3661094" y="1591911"/>
            <a:ext cx="4391871" cy="1015663"/>
          </a:xfrm>
          <a:prstGeom prst="rect">
            <a:avLst/>
          </a:prstGeom>
        </p:spPr>
        <p:txBody>
          <a:bodyPr wrap="square">
            <a:spAutoFit/>
          </a:bodyPr>
          <a:lstStyle/>
          <a:p>
            <a:pPr algn="ctr"/>
            <a:r>
              <a:rPr lang="en-US" sz="2000" b="1" dirty="0" smtClean="0">
                <a:latin typeface="Arial" panose="020B0604020202020204" pitchFamily="34" charset="0"/>
                <a:cs typeface="Arial" panose="020B0604020202020204" pitchFamily="34" charset="0"/>
              </a:rPr>
              <a:t>Aim: to Identify urine DNA methylation </a:t>
            </a:r>
            <a:r>
              <a:rPr lang="en-US" sz="2000" b="1" dirty="0">
                <a:latin typeface="Arial" panose="020B0604020202020204" pitchFamily="34" charset="0"/>
                <a:cs typeface="Arial" panose="020B0604020202020204" pitchFamily="34" charset="0"/>
              </a:rPr>
              <a:t>based </a:t>
            </a:r>
            <a:r>
              <a:rPr lang="en-US" sz="2000" b="1" dirty="0" smtClean="0">
                <a:latin typeface="Arial" panose="020B0604020202020204" pitchFamily="34" charset="0"/>
                <a:cs typeface="Arial" panose="020B0604020202020204" pitchFamily="34" charset="0"/>
              </a:rPr>
              <a:t>bladder cancer diagnosis biomarkers</a:t>
            </a:r>
            <a:endParaRPr lang="en-US" sz="2000" b="1" dirty="0">
              <a:latin typeface="Arial" panose="020B0604020202020204" pitchFamily="34" charset="0"/>
              <a:cs typeface="Arial" panose="020B0604020202020204" pitchFamily="34" charset="0"/>
            </a:endParaRPr>
          </a:p>
        </p:txBody>
      </p:sp>
      <p:sp>
        <p:nvSpPr>
          <p:cNvPr id="44" name="Rectangle 43"/>
          <p:cNvSpPr/>
          <p:nvPr/>
        </p:nvSpPr>
        <p:spPr>
          <a:xfrm>
            <a:off x="6693987" y="6532410"/>
            <a:ext cx="6321918" cy="307777"/>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Arial" panose="020B0604020202020204" pitchFamily="34" charset="0"/>
              </a:rPr>
              <a:t>Zhao, </a:t>
            </a:r>
            <a:r>
              <a:rPr lang="en-US" sz="1400" dirty="0" smtClean="0">
                <a:latin typeface="Arial" panose="020B0604020202020204" pitchFamily="34" charset="0"/>
                <a:ea typeface="Times New Roman" panose="02020603050405020304" pitchFamily="18" charset="0"/>
                <a:cs typeface="Arial" panose="020B0604020202020204" pitchFamily="34" charset="0"/>
              </a:rPr>
              <a:t>Y#, </a:t>
            </a:r>
            <a:r>
              <a:rPr lang="en-US" sz="1400" dirty="0">
                <a:latin typeface="Arial" panose="020B0604020202020204" pitchFamily="34" charset="0"/>
                <a:ea typeface="Times New Roman" panose="02020603050405020304" pitchFamily="18" charset="0"/>
                <a:cs typeface="Arial" panose="020B0604020202020204" pitchFamily="34" charset="0"/>
              </a:rPr>
              <a:t>S. </a:t>
            </a:r>
            <a:r>
              <a:rPr lang="en-US" sz="1400" dirty="0" smtClean="0">
                <a:latin typeface="Arial" panose="020B0604020202020204" pitchFamily="34" charset="0"/>
                <a:ea typeface="Times New Roman" panose="02020603050405020304" pitchFamily="18" charset="0"/>
                <a:cs typeface="Arial" panose="020B0604020202020204" pitchFamily="34" charset="0"/>
              </a:rPr>
              <a:t>Guo</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J. </a:t>
            </a:r>
            <a:r>
              <a:rPr lang="en-US" sz="1400" dirty="0" smtClean="0">
                <a:latin typeface="Arial" panose="020B0604020202020204" pitchFamily="34" charset="0"/>
                <a:ea typeface="Times New Roman" panose="02020603050405020304" pitchFamily="18" charset="0"/>
                <a:cs typeface="Arial" panose="020B0604020202020204" pitchFamily="34" charset="0"/>
              </a:rPr>
              <a:t>Sun</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et al. (2012). </a:t>
            </a:r>
            <a:r>
              <a:rPr lang="en-US" sz="1400" dirty="0" err="1">
                <a:latin typeface="Arial" panose="020B0604020202020204" pitchFamily="34" charset="0"/>
                <a:ea typeface="Times New Roman" panose="02020603050405020304" pitchFamily="18" charset="0"/>
                <a:cs typeface="Arial" panose="020B0604020202020204" pitchFamily="34" charset="0"/>
              </a:rPr>
              <a:t>PLoS</a:t>
            </a:r>
            <a:r>
              <a:rPr lang="en-US" sz="1400" dirty="0">
                <a:latin typeface="Arial" panose="020B0604020202020204" pitchFamily="34" charset="0"/>
                <a:ea typeface="Times New Roman" panose="02020603050405020304" pitchFamily="18" charset="0"/>
                <a:cs typeface="Arial" panose="020B0604020202020204" pitchFamily="34" charset="0"/>
              </a:rPr>
              <a:t> One 7(4): </a:t>
            </a:r>
            <a:r>
              <a:rPr lang="en-US" sz="1400" dirty="0" smtClean="0">
                <a:latin typeface="Arial" panose="020B0604020202020204" pitchFamily="34" charset="0"/>
                <a:ea typeface="Times New Roman" panose="02020603050405020304" pitchFamily="18" charset="0"/>
                <a:cs typeface="Arial" panose="020B0604020202020204" pitchFamily="34" charset="0"/>
              </a:rPr>
              <a:t>e35175</a:t>
            </a:r>
            <a:endParaRPr lang="en-US" sz="14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7020922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59864" y="152082"/>
            <a:ext cx="11425736" cy="954107"/>
          </a:xfrm>
          <a:prstGeom prst="rect">
            <a:avLst/>
          </a:prstGeom>
          <a:noFill/>
          <a:ln w="25400">
            <a:noFill/>
          </a:ln>
        </p:spPr>
        <p:txBody>
          <a:bodyPr wrap="square" rtlCol="0">
            <a:spAutoFit/>
          </a:bodyPr>
          <a:lstStyle/>
          <a:p>
            <a:pPr algn="ctr"/>
            <a:r>
              <a:rPr lang="en-US" altLang="zh-CN" sz="2800" b="1" dirty="0" smtClean="0">
                <a:latin typeface="Arial" panose="020B0604020202020204" pitchFamily="34" charset="0"/>
                <a:ea typeface="黑体" panose="02010609060101010101" pitchFamily="49" charset="-122"/>
                <a:cs typeface="Arial" panose="020B0604020202020204" pitchFamily="34" charset="0"/>
              </a:rPr>
              <a:t>Application of DNA methylation Panel in Diagnosis and Surgery Evaluation</a:t>
            </a:r>
            <a:endParaRPr lang="zh-CN" altLang="en-US" sz="2800" b="1" dirty="0">
              <a:latin typeface="Arial" panose="020B0604020202020204" pitchFamily="34" charset="0"/>
              <a:ea typeface="黑体" panose="02010609060101010101" pitchFamily="49" charset="-122"/>
              <a:cs typeface="Arial" panose="020B0604020202020204" pitchFamily="34" charset="0"/>
            </a:endParaRPr>
          </a:p>
        </p:txBody>
      </p:sp>
      <p:sp>
        <p:nvSpPr>
          <p:cNvPr id="10" name="矩形 9"/>
          <p:cNvSpPr/>
          <p:nvPr/>
        </p:nvSpPr>
        <p:spPr>
          <a:xfrm>
            <a:off x="1766961" y="2206332"/>
            <a:ext cx="2342138" cy="400110"/>
          </a:xfrm>
          <a:prstGeom prst="rect">
            <a:avLst/>
          </a:prstGeom>
          <a:ln w="25400">
            <a:solidFill>
              <a:srgbClr val="00B050"/>
            </a:solidFill>
          </a:ln>
        </p:spPr>
        <p:txBody>
          <a:bodyPr wrap="square">
            <a:spAutoFit/>
          </a:bodyPr>
          <a:lstStyle/>
          <a:p>
            <a:pPr lvl="0" algn="ctr" eaLnBrk="0" fontAlgn="base" hangingPunct="0">
              <a:spcBef>
                <a:spcPct val="0"/>
              </a:spcBef>
              <a:spcAft>
                <a:spcPct val="0"/>
              </a:spcAft>
            </a:pPr>
            <a:r>
              <a:rPr lang="en-US" altLang="en-US" sz="2000" b="1" dirty="0">
                <a:solidFill>
                  <a:srgbClr val="212121"/>
                </a:solidFill>
                <a:latin typeface="Arial" panose="020B0604020202020204" pitchFamily="34" charset="0"/>
                <a:cs typeface="Arial" panose="020B0604020202020204" pitchFamily="34" charset="0"/>
              </a:rPr>
              <a:t>Cystoscopy</a:t>
            </a:r>
            <a:r>
              <a:rPr lang="en-US" altLang="en-US" sz="700" b="1" dirty="0">
                <a:latin typeface="Arial" panose="020B0604020202020204" pitchFamily="34" charset="0"/>
                <a:cs typeface="Arial" panose="020B0604020202020204" pitchFamily="34" charset="0"/>
              </a:rPr>
              <a:t> </a:t>
            </a:r>
            <a:endParaRPr lang="en-US" altLang="en-US" sz="1600" b="1" dirty="0">
              <a:latin typeface="Arial" panose="020B0604020202020204" pitchFamily="34" charset="0"/>
              <a:cs typeface="Arial" panose="020B0604020202020204" pitchFamily="34" charset="0"/>
            </a:endParaRPr>
          </a:p>
        </p:txBody>
      </p:sp>
      <p:sp>
        <p:nvSpPr>
          <p:cNvPr id="11" name="矩形 10"/>
          <p:cNvSpPr/>
          <p:nvPr/>
        </p:nvSpPr>
        <p:spPr>
          <a:xfrm>
            <a:off x="800067" y="1496698"/>
            <a:ext cx="4758034"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48 suspected bladder cancer patients</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3" name="下箭头 12"/>
          <p:cNvSpPr/>
          <p:nvPr/>
        </p:nvSpPr>
        <p:spPr>
          <a:xfrm>
            <a:off x="1323799" y="352936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15" name="矩形 14"/>
          <p:cNvSpPr/>
          <p:nvPr/>
        </p:nvSpPr>
        <p:spPr>
          <a:xfrm>
            <a:off x="1192953" y="2949226"/>
            <a:ext cx="1098378"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32</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6" name="矩形 15"/>
          <p:cNvSpPr/>
          <p:nvPr/>
        </p:nvSpPr>
        <p:spPr>
          <a:xfrm>
            <a:off x="2876144" y="2959683"/>
            <a:ext cx="1654620"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16</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non-BCC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7" name="矩形 16"/>
          <p:cNvSpPr/>
          <p:nvPr/>
        </p:nvSpPr>
        <p:spPr>
          <a:xfrm>
            <a:off x="1052758" y="3773362"/>
            <a:ext cx="3603070" cy="338554"/>
          </a:xfrm>
          <a:prstGeom prst="rect">
            <a:avLst/>
          </a:prstGeom>
          <a:ln w="25400">
            <a:solidFill>
              <a:srgbClr val="00B050"/>
            </a:solidFill>
          </a:ln>
        </p:spPr>
        <p:txBody>
          <a:bodyPr wrap="square">
            <a:spAutoFit/>
          </a:bodyPr>
          <a:lstStyle/>
          <a:p>
            <a:pPr algn="ctr"/>
            <a:r>
              <a:rPr lang="en-US" altLang="zh-CN" sz="1600" b="1" dirty="0" smtClean="0">
                <a:latin typeface="Arial" panose="020B0604020202020204" pitchFamily="34" charset="0"/>
                <a:ea typeface="黑体" panose="02010609060101010101" pitchFamily="49" charset="-122"/>
                <a:cs typeface="Arial" panose="020B0604020202020204" pitchFamily="34" charset="0"/>
              </a:rPr>
              <a:t>Methylation Panel</a:t>
            </a:r>
            <a:endParaRPr lang="zh-CN" altLang="en-US" sz="1600" b="1" dirty="0">
              <a:latin typeface="Arial" panose="020B0604020202020204" pitchFamily="34" charset="0"/>
              <a:ea typeface="黑体" panose="02010609060101010101" pitchFamily="49" charset="-122"/>
              <a:cs typeface="Arial" panose="020B0604020202020204" pitchFamily="34" charset="0"/>
            </a:endParaRPr>
          </a:p>
        </p:txBody>
      </p:sp>
      <p:sp>
        <p:nvSpPr>
          <p:cNvPr id="18" name="下箭头 17"/>
          <p:cNvSpPr/>
          <p:nvPr/>
        </p:nvSpPr>
        <p:spPr>
          <a:xfrm>
            <a:off x="1834667" y="2728840"/>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19" name="下箭头 18"/>
          <p:cNvSpPr/>
          <p:nvPr/>
        </p:nvSpPr>
        <p:spPr>
          <a:xfrm>
            <a:off x="3179084" y="2728263"/>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0" name="下箭头 19"/>
          <p:cNvSpPr/>
          <p:nvPr/>
        </p:nvSpPr>
        <p:spPr>
          <a:xfrm>
            <a:off x="3363309" y="3481345"/>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1" name="下箭头 20"/>
          <p:cNvSpPr/>
          <p:nvPr/>
        </p:nvSpPr>
        <p:spPr>
          <a:xfrm>
            <a:off x="2441835" y="1963985"/>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2" name="矩形 21"/>
          <p:cNvSpPr/>
          <p:nvPr/>
        </p:nvSpPr>
        <p:spPr>
          <a:xfrm>
            <a:off x="1024183" y="4535942"/>
            <a:ext cx="1588897" cy="707886"/>
          </a:xfrm>
          <a:prstGeom prst="rect">
            <a:avLst/>
          </a:prstGeom>
          <a:ln w="25400">
            <a:solidFill>
              <a:srgbClr val="00B050"/>
            </a:solidFill>
          </a:ln>
        </p:spPr>
        <p:txBody>
          <a:bodyPr wrap="none">
            <a:spAutoFit/>
          </a:bodyPr>
          <a:lstStyle/>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25 BCC</a:t>
            </a:r>
          </a:p>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SEN=78.1%</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23" name="下箭头 22"/>
          <p:cNvSpPr/>
          <p:nvPr/>
        </p:nvSpPr>
        <p:spPr>
          <a:xfrm>
            <a:off x="1242591" y="423597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4" name="下箭头 23"/>
          <p:cNvSpPr/>
          <p:nvPr/>
        </p:nvSpPr>
        <p:spPr>
          <a:xfrm>
            <a:off x="3363309" y="4287700"/>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5" name="矩形 24"/>
          <p:cNvSpPr/>
          <p:nvPr/>
        </p:nvSpPr>
        <p:spPr>
          <a:xfrm>
            <a:off x="3102492" y="4543586"/>
            <a:ext cx="1654620" cy="707886"/>
          </a:xfrm>
          <a:prstGeom prst="rect">
            <a:avLst/>
          </a:prstGeom>
          <a:ln w="25400">
            <a:solidFill>
              <a:srgbClr val="00B050"/>
            </a:solidFill>
          </a:ln>
        </p:spPr>
        <p:txBody>
          <a:bodyPr wrap="none">
            <a:spAutoFit/>
          </a:bodyPr>
          <a:lstStyle/>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14</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non-BCC</a:t>
            </a:r>
          </a:p>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SPE=87.5%</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28" name="矩形 27"/>
          <p:cNvSpPr/>
          <p:nvPr/>
        </p:nvSpPr>
        <p:spPr>
          <a:xfrm>
            <a:off x="800066" y="5596004"/>
            <a:ext cx="4648233" cy="400110"/>
          </a:xfrm>
          <a:prstGeom prst="rect">
            <a:avLst/>
          </a:prstGeom>
          <a:noFill/>
          <a:ln w="25400">
            <a:solidFill>
              <a:srgbClr val="00B050"/>
            </a:solidFill>
          </a:ln>
        </p:spPr>
        <p:txBody>
          <a:bodyPr wrap="squar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24 month Follow-up to 2 individuals </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30" name="下箭头 29"/>
          <p:cNvSpPr/>
          <p:nvPr/>
        </p:nvSpPr>
        <p:spPr>
          <a:xfrm>
            <a:off x="3358573" y="5334817"/>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5"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29" name="下箭头 29"/>
          <p:cNvSpPr/>
          <p:nvPr/>
        </p:nvSpPr>
        <p:spPr>
          <a:xfrm>
            <a:off x="2130344" y="620256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31" name="矩形 27"/>
          <p:cNvSpPr/>
          <p:nvPr/>
        </p:nvSpPr>
        <p:spPr>
          <a:xfrm>
            <a:off x="1864151" y="6420221"/>
            <a:ext cx="2792752" cy="400110"/>
          </a:xfrm>
          <a:prstGeom prst="rect">
            <a:avLst/>
          </a:prstGeom>
          <a:noFill/>
          <a:ln w="25400">
            <a:no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1/2 diagnosis as 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34" name="矩形 6"/>
          <p:cNvSpPr/>
          <p:nvPr/>
        </p:nvSpPr>
        <p:spPr>
          <a:xfrm>
            <a:off x="6294543" y="3015353"/>
            <a:ext cx="4084773"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21 Methylation Positive Patients</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5" name="矩形 7"/>
          <p:cNvSpPr/>
          <p:nvPr/>
        </p:nvSpPr>
        <p:spPr>
          <a:xfrm>
            <a:off x="6879264" y="1532885"/>
            <a:ext cx="2451312"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26 Confirmed BCC</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6" name="矩形 9"/>
          <p:cNvSpPr/>
          <p:nvPr/>
        </p:nvSpPr>
        <p:spPr>
          <a:xfrm>
            <a:off x="6218411" y="4631776"/>
            <a:ext cx="1680268"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19</a:t>
            </a:r>
            <a:r>
              <a:rPr lang="zh-CN" altLang="en-US" sz="2000" b="1" dirty="0">
                <a:latin typeface="Arial" panose="020B0604020202020204" pitchFamily="34" charset="0"/>
                <a:ea typeface="华文楷体" panose="02010600040101010101" pitchFamily="2" charset="-122"/>
                <a:cs typeface="Arial" panose="020B0604020202020204" pitchFamily="34" charset="0"/>
              </a:rPr>
              <a:t> </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Negative </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7" name="矩形 10"/>
          <p:cNvSpPr/>
          <p:nvPr/>
        </p:nvSpPr>
        <p:spPr>
          <a:xfrm>
            <a:off x="9151993" y="4615099"/>
            <a:ext cx="1380506"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a:t>
            </a:r>
            <a:r>
              <a:rPr lang="zh-CN" altLang="en-US" sz="2000" b="1" dirty="0">
                <a:latin typeface="Arial" panose="020B0604020202020204" pitchFamily="34" charset="0"/>
                <a:ea typeface="华文楷体" panose="02010600040101010101" pitchFamily="2" charset="-122"/>
                <a:cs typeface="Arial" panose="020B0604020202020204" pitchFamily="34" charset="0"/>
              </a:rPr>
              <a:t> </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Positive</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8" name="下箭头 12"/>
          <p:cNvSpPr/>
          <p:nvPr/>
        </p:nvSpPr>
        <p:spPr>
          <a:xfrm>
            <a:off x="6469249" y="4352293"/>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39" name="下箭头 13"/>
          <p:cNvSpPr/>
          <p:nvPr/>
        </p:nvSpPr>
        <p:spPr>
          <a:xfrm>
            <a:off x="9330576" y="4336192"/>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40" name="下箭头 15"/>
          <p:cNvSpPr/>
          <p:nvPr/>
        </p:nvSpPr>
        <p:spPr>
          <a:xfrm>
            <a:off x="7517989" y="2794644"/>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45" name="矩形 26"/>
          <p:cNvSpPr/>
          <p:nvPr/>
        </p:nvSpPr>
        <p:spPr>
          <a:xfrm>
            <a:off x="10590884" y="4666276"/>
            <a:ext cx="1289135" cy="400110"/>
          </a:xfrm>
          <a:prstGeom prst="rect">
            <a:avLst/>
          </a:prstGeom>
          <a:ln w="25400">
            <a:noFill/>
          </a:ln>
        </p:spPr>
        <p:txBody>
          <a:bodyPr wrap="none">
            <a:spAutoFit/>
          </a:bodyPr>
          <a:lstStyle/>
          <a:p>
            <a:r>
              <a:rPr lang="en-US" altLang="zh-CN" sz="2000" b="1" dirty="0">
                <a:latin typeface="Arial" panose="020B0604020202020204" pitchFamily="34" charset="0"/>
                <a:ea typeface="华文楷体" panose="02010600040101010101" pitchFamily="2" charset="-122"/>
                <a:cs typeface="Arial" panose="020B0604020202020204" pitchFamily="34" charset="0"/>
              </a:rPr>
              <a:t>P&lt;0.0001</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47" name="文本框 18"/>
          <p:cNvSpPr txBox="1"/>
          <p:nvPr/>
        </p:nvSpPr>
        <p:spPr>
          <a:xfrm>
            <a:off x="5973007" y="5454038"/>
            <a:ext cx="3749744" cy="400110"/>
          </a:xfrm>
          <a:prstGeom prst="rect">
            <a:avLst/>
          </a:prstGeom>
          <a:noFill/>
          <a:ln w="25400">
            <a:solidFill>
              <a:srgbClr val="00B050"/>
            </a:solidFill>
          </a:ln>
        </p:spPr>
        <p:txBody>
          <a:bodyPr wrap="none" rtlCol="0">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Surgery Success Ratio</a:t>
            </a:r>
            <a:r>
              <a:rPr lang="zh-CN" altLang="en-US" sz="2000" b="1" dirty="0" smtClean="0">
                <a:latin typeface="Arial" panose="020B0604020202020204" pitchFamily="34" charset="0"/>
                <a:ea typeface="华文楷体" panose="02010600040101010101" pitchFamily="2" charset="-122"/>
                <a:cs typeface="Arial" panose="020B0604020202020204" pitchFamily="34" charset="0"/>
              </a:rPr>
              <a:t>：</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91%</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49" name="下箭头 22"/>
          <p:cNvSpPr/>
          <p:nvPr/>
        </p:nvSpPr>
        <p:spPr>
          <a:xfrm>
            <a:off x="7492906" y="2014992"/>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51" name="矩形 28"/>
          <p:cNvSpPr/>
          <p:nvPr/>
        </p:nvSpPr>
        <p:spPr>
          <a:xfrm>
            <a:off x="6967429" y="2288997"/>
            <a:ext cx="2363147"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Methylation Panel</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71" name="下箭头 15"/>
          <p:cNvSpPr/>
          <p:nvPr/>
        </p:nvSpPr>
        <p:spPr>
          <a:xfrm>
            <a:off x="7569403" y="3512133"/>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72" name="矩形 6"/>
          <p:cNvSpPr/>
          <p:nvPr/>
        </p:nvSpPr>
        <p:spPr>
          <a:xfrm>
            <a:off x="6008122" y="3779203"/>
            <a:ext cx="5017133" cy="400110"/>
          </a:xfrm>
          <a:prstGeom prst="rect">
            <a:avLst/>
          </a:prstGeom>
          <a:ln w="25400">
            <a:solidFill>
              <a:srgbClr val="00B050"/>
            </a:solidFill>
          </a:ln>
        </p:spPr>
        <p:txBody>
          <a:bodyPr wrap="square">
            <a:spAutoFit/>
          </a:bodyPr>
          <a:lstStyle/>
          <a:p>
            <a:pPr algn="ct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Bladder Cancer Remove Surgery</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73" name="下箭头 12"/>
          <p:cNvSpPr/>
          <p:nvPr/>
        </p:nvSpPr>
        <p:spPr>
          <a:xfrm>
            <a:off x="7517989" y="5150779"/>
            <a:ext cx="1750026" cy="219449"/>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cxnSp>
        <p:nvCxnSpPr>
          <p:cNvPr id="7" name="Straight Arrow Connector 6"/>
          <p:cNvCxnSpPr/>
          <p:nvPr/>
        </p:nvCxnSpPr>
        <p:spPr>
          <a:xfrm flipH="1">
            <a:off x="10028000" y="5015209"/>
            <a:ext cx="11748" cy="946379"/>
          </a:xfrm>
          <a:prstGeom prst="straightConnector1">
            <a:avLst/>
          </a:prstGeom>
          <a:ln w="666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27"/>
          <p:cNvSpPr/>
          <p:nvPr/>
        </p:nvSpPr>
        <p:spPr>
          <a:xfrm>
            <a:off x="8799771" y="5937958"/>
            <a:ext cx="2036135" cy="400110"/>
          </a:xfrm>
          <a:prstGeom prst="rect">
            <a:avLst/>
          </a:prstGeom>
          <a:noFill/>
          <a:ln w="25400">
            <a:no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Lost Follow-Up</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77" name="Rectangle 76"/>
          <p:cNvSpPr/>
          <p:nvPr/>
        </p:nvSpPr>
        <p:spPr>
          <a:xfrm>
            <a:off x="6693987" y="6532410"/>
            <a:ext cx="6321918" cy="307777"/>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Arial" panose="020B0604020202020204" pitchFamily="34" charset="0"/>
              </a:rPr>
              <a:t>Zhao, </a:t>
            </a:r>
            <a:r>
              <a:rPr lang="en-US" sz="1400" dirty="0" smtClean="0">
                <a:latin typeface="Arial" panose="020B0604020202020204" pitchFamily="34" charset="0"/>
                <a:ea typeface="Times New Roman" panose="02020603050405020304" pitchFamily="18" charset="0"/>
                <a:cs typeface="Arial" panose="020B0604020202020204" pitchFamily="34" charset="0"/>
              </a:rPr>
              <a:t>Y#, </a:t>
            </a:r>
            <a:r>
              <a:rPr lang="en-US" sz="1400" dirty="0">
                <a:latin typeface="Arial" panose="020B0604020202020204" pitchFamily="34" charset="0"/>
                <a:ea typeface="Times New Roman" panose="02020603050405020304" pitchFamily="18" charset="0"/>
                <a:cs typeface="Arial" panose="020B0604020202020204" pitchFamily="34" charset="0"/>
              </a:rPr>
              <a:t>S. </a:t>
            </a:r>
            <a:r>
              <a:rPr lang="en-US" sz="1400" dirty="0" smtClean="0">
                <a:latin typeface="Arial" panose="020B0604020202020204" pitchFamily="34" charset="0"/>
                <a:ea typeface="Times New Roman" panose="02020603050405020304" pitchFamily="18" charset="0"/>
                <a:cs typeface="Arial" panose="020B0604020202020204" pitchFamily="34" charset="0"/>
              </a:rPr>
              <a:t>Guo</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J. </a:t>
            </a:r>
            <a:r>
              <a:rPr lang="en-US" sz="1400" dirty="0" smtClean="0">
                <a:latin typeface="Arial" panose="020B0604020202020204" pitchFamily="34" charset="0"/>
                <a:ea typeface="Times New Roman" panose="02020603050405020304" pitchFamily="18" charset="0"/>
                <a:cs typeface="Arial" panose="020B0604020202020204" pitchFamily="34" charset="0"/>
              </a:rPr>
              <a:t>Sun</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et al. (2012). </a:t>
            </a:r>
            <a:r>
              <a:rPr lang="en-US" sz="1400" dirty="0" err="1">
                <a:latin typeface="Arial" panose="020B0604020202020204" pitchFamily="34" charset="0"/>
                <a:ea typeface="Times New Roman" panose="02020603050405020304" pitchFamily="18" charset="0"/>
                <a:cs typeface="Arial" panose="020B0604020202020204" pitchFamily="34" charset="0"/>
              </a:rPr>
              <a:t>PLoS</a:t>
            </a:r>
            <a:r>
              <a:rPr lang="en-US" sz="1400" dirty="0">
                <a:latin typeface="Arial" panose="020B0604020202020204" pitchFamily="34" charset="0"/>
                <a:ea typeface="Times New Roman" panose="02020603050405020304" pitchFamily="18" charset="0"/>
                <a:cs typeface="Arial" panose="020B0604020202020204" pitchFamily="34" charset="0"/>
              </a:rPr>
              <a:t> One 7(4): </a:t>
            </a:r>
            <a:r>
              <a:rPr lang="en-US" sz="1400" dirty="0" smtClean="0">
                <a:latin typeface="Arial" panose="020B0604020202020204" pitchFamily="34" charset="0"/>
                <a:ea typeface="Times New Roman" panose="02020603050405020304" pitchFamily="18" charset="0"/>
                <a:cs typeface="Arial" panose="020B0604020202020204" pitchFamily="34" charset="0"/>
              </a:rPr>
              <a:t>e35175</a:t>
            </a:r>
            <a:endParaRPr lang="en-US" sz="14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066135727"/>
      </p:ext>
    </p:extLst>
  </p:cSld>
  <p:clrMapOvr>
    <a:masterClrMapping/>
  </p:clrMapOvr>
  <mc:AlternateContent xmlns:mc="http://schemas.openxmlformats.org/markup-compatibility/2006" xmlns:p14="http://schemas.microsoft.com/office/powerpoint/2010/main">
    <mc:Choice Requires="p14">
      <p:transition spd="slow" p14:dur="2000" advTm="23797"/>
    </mc:Choice>
    <mc:Fallback xmlns="">
      <p:transition spd="slow" advTm="23797"/>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200" y="4234720"/>
            <a:ext cx="4496443" cy="2394391"/>
          </a:xfrm>
          <a:prstGeom prst="rect">
            <a:avLst/>
          </a:prstGeom>
        </p:spPr>
      </p:pic>
      <p:sp>
        <p:nvSpPr>
          <p:cNvPr id="3" name="Rectangle 2"/>
          <p:cNvSpPr/>
          <p:nvPr/>
        </p:nvSpPr>
        <p:spPr>
          <a:xfrm>
            <a:off x="8352487" y="6488668"/>
            <a:ext cx="383951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 Guo et al. 2017, Nature Genetics</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6975"/>
          <a:stretch/>
        </p:blipFill>
        <p:spPr>
          <a:xfrm>
            <a:off x="6206430" y="1532009"/>
            <a:ext cx="5706167" cy="2779576"/>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b="28050"/>
          <a:stretch/>
        </p:blipFill>
        <p:spPr>
          <a:xfrm>
            <a:off x="6397428" y="4188889"/>
            <a:ext cx="3299982" cy="869291"/>
          </a:xfrm>
          <a:prstGeom prst="rect">
            <a:avLst/>
          </a:prstGeom>
        </p:spPr>
      </p:pic>
      <p:sp>
        <p:nvSpPr>
          <p:cNvPr id="6" name="Rectangle 5"/>
          <p:cNvSpPr/>
          <p:nvPr/>
        </p:nvSpPr>
        <p:spPr>
          <a:xfrm>
            <a:off x="1278638" y="523804"/>
            <a:ext cx="9855583" cy="523220"/>
          </a:xfrm>
          <a:prstGeom prst="rect">
            <a:avLst/>
          </a:prstGeom>
        </p:spPr>
        <p:txBody>
          <a:bodyPr wrap="none">
            <a:spAutoFit/>
          </a:bodyPr>
          <a:lstStyle/>
          <a:p>
            <a:r>
              <a:rPr lang="en-US" sz="2800" b="1" dirty="0">
                <a:solidFill>
                  <a:srgbClr val="000000"/>
                </a:solidFill>
                <a:latin typeface="Arial" panose="020B0604020202020204" pitchFamily="34" charset="0"/>
              </a:rPr>
              <a:t>Methylation Haplotype </a:t>
            </a:r>
            <a:r>
              <a:rPr lang="en-US" sz="2800" b="1" dirty="0" smtClean="0">
                <a:solidFill>
                  <a:srgbClr val="000000"/>
                </a:solidFill>
                <a:latin typeface="Arial" panose="020B0604020202020204" pitchFamily="34" charset="0"/>
              </a:rPr>
              <a:t>and Methylation </a:t>
            </a:r>
            <a:r>
              <a:rPr lang="en-US" sz="2800" b="1" dirty="0">
                <a:solidFill>
                  <a:srgbClr val="000000"/>
                </a:solidFill>
                <a:latin typeface="Arial" panose="020B0604020202020204" pitchFamily="34" charset="0"/>
              </a:rPr>
              <a:t>Haplotype </a:t>
            </a:r>
            <a:r>
              <a:rPr lang="en-US" sz="2800" b="1" dirty="0" smtClean="0">
                <a:solidFill>
                  <a:srgbClr val="000000"/>
                </a:solidFill>
                <a:latin typeface="Arial" panose="020B0604020202020204" pitchFamily="34" charset="0"/>
              </a:rPr>
              <a:t>Load  </a:t>
            </a:r>
            <a:endParaRPr lang="en-US" sz="2800" dirty="0"/>
          </a:p>
        </p:txBody>
      </p:sp>
      <mc:AlternateContent xmlns:mc="http://schemas.openxmlformats.org/markup-compatibility/2006" xmlns:a14="http://schemas.microsoft.com/office/drawing/2010/main">
        <mc:Choice Requires="a14">
          <p:sp>
            <p:nvSpPr>
              <p:cNvPr id="7" name="TextBox 6"/>
              <p:cNvSpPr txBox="1"/>
              <p:nvPr/>
            </p:nvSpPr>
            <p:spPr>
              <a:xfrm>
                <a:off x="9286135" y="4422424"/>
                <a:ext cx="2422458" cy="652551"/>
              </a:xfrm>
              <a:prstGeom prst="rect">
                <a:avLst/>
              </a:prstGeom>
              <a:noFill/>
            </p:spPr>
            <p:txBody>
              <a:bodyPr wrap="none" rtlCol="0">
                <a:spAutoFit/>
              </a:bodyPr>
              <a:lstStyle/>
              <a:p>
                <a:r>
                  <a:rPr lang="en-US" b="1" dirty="0">
                    <a:solidFill>
                      <a:srgbClr val="000000"/>
                    </a:solidFill>
                    <a:latin typeface="Cambria" panose="02040503050406030204" pitchFamily="18" charset="0"/>
                    <a:ea typeface="宋体" panose="02010600030101010101" pitchFamily="2" charset="-122"/>
                    <a:cs typeface="Times New Roman" panose="02020603050405020304" pitchFamily="18" charset="0"/>
                  </a:rPr>
                  <a:t>l: length of haplotype</a:t>
                </a:r>
              </a:p>
              <a:p>
                <a14:m>
                  <m:oMath xmlns:m="http://schemas.openxmlformats.org/officeDocument/2006/math">
                    <m:sSub>
                      <m:sSubPr>
                        <m:ctrlPr>
                          <a:rPr lang="en-US" b="1" i="1">
                            <a:solidFill>
                              <a:srgbClr val="000000"/>
                            </a:solidFill>
                            <a:latin typeface="Cambria Math" panose="02040503050406030204" pitchFamily="18" charset="0"/>
                            <a:cs typeface="Cambria Math" panose="02040503050406030204" pitchFamily="18" charset="0"/>
                          </a:rPr>
                        </m:ctrlPr>
                      </m:sSub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m:t>
                    </m:r>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oMath>
                </a14:m>
                <a:r>
                  <a:rPr lang="en-US" b="1" dirty="0">
                    <a:solidFill>
                      <a:srgbClr val="000000"/>
                    </a:solidFill>
                    <a:latin typeface="Cambria" panose="02040503050406030204" pitchFamily="18" charset="0"/>
                    <a:ea typeface="宋体" panose="02010600030101010101" pitchFamily="2" charset="-122"/>
                    <a:cs typeface="Times New Roman" panose="02020603050405020304" pitchFamily="18" charset="0"/>
                  </a:rPr>
                  <a:t> or </a:t>
                </a:r>
                <a14:m>
                  <m:oMath xmlns:m="http://schemas.openxmlformats.org/officeDocument/2006/math">
                    <m:sSub>
                      <m:sSubPr>
                        <m:ctrlPr>
                          <a:rPr lang="en-US" b="1" i="1">
                            <a:solidFill>
                              <a:srgbClr val="000000"/>
                            </a:solidFill>
                            <a:latin typeface="Cambria Math" panose="02040503050406030204" pitchFamily="18" charset="0"/>
                            <a:cs typeface="Cambria Math" panose="02040503050406030204" pitchFamily="18" charset="0"/>
                          </a:rPr>
                        </m:ctrlPr>
                      </m:sSub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m:t>
                    </m:r>
                    <m:sSup>
                      <m:sSupPr>
                        <m:ctrlPr>
                          <a:rPr lang="en-US" b="1" i="1">
                            <a:solidFill>
                              <a:srgbClr val="000000"/>
                            </a:solidFill>
                            <a:latin typeface="Cambria Math" panose="02040503050406030204" pitchFamily="18" charset="0"/>
                            <a:cs typeface="Cambria Math" panose="02040503050406030204" pitchFamily="18" charset="0"/>
                          </a:rPr>
                        </m:ctrlPr>
                      </m:sSup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e>
                      <m:sup>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𝟐</m:t>
                        </m:r>
                      </m:sup>
                    </m:sSup>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9286135" y="4422424"/>
                <a:ext cx="2422458" cy="652551"/>
              </a:xfrm>
              <a:prstGeom prst="rect">
                <a:avLst/>
              </a:prstGeom>
              <a:blipFill>
                <a:blip r:embed="rId6"/>
                <a:stretch>
                  <a:fillRect l="-2010" t="-5556" r="-2010" b="-11111"/>
                </a:stretch>
              </a:blipFill>
            </p:spPr>
            <p:txBody>
              <a:bodyPr/>
              <a:lstStyle/>
              <a:p>
                <a:r>
                  <a:rPr lang="en-US">
                    <a:noFill/>
                  </a:rPr>
                  <a:t> </a:t>
                </a:r>
              </a:p>
            </p:txBody>
          </p:sp>
        </mc:Fallback>
      </mc:AlternateContent>
      <p:sp>
        <p:nvSpPr>
          <p:cNvPr id="8" name="Rectangle 7"/>
          <p:cNvSpPr/>
          <p:nvPr/>
        </p:nvSpPr>
        <p:spPr>
          <a:xfrm>
            <a:off x="5295900" y="5467048"/>
            <a:ext cx="7005444" cy="400110"/>
          </a:xfrm>
          <a:prstGeom prst="rect">
            <a:avLst/>
          </a:prstGeom>
        </p:spPr>
        <p:txBody>
          <a:bodyPr wrap="none">
            <a:spAutoFit/>
          </a:bodyPr>
          <a:lstStyle/>
          <a:p>
            <a:r>
              <a:rPr lang="en-US" sz="2000" dirty="0">
                <a:solidFill>
                  <a:srgbClr val="000000"/>
                </a:solidFill>
                <a:latin typeface="Arial" panose="020B0604020202020204" pitchFamily="34" charset="0"/>
                <a:cs typeface="Arial" panose="020B0604020202020204" pitchFamily="34" charset="0"/>
              </a:rPr>
              <a:t>Methylation level and pattern of co-methylation (complexity) </a:t>
            </a:r>
          </a:p>
        </p:txBody>
      </p:sp>
      <p:sp>
        <p:nvSpPr>
          <p:cNvPr id="9" name="Right Arrow 8"/>
          <p:cNvSpPr/>
          <p:nvPr/>
        </p:nvSpPr>
        <p:spPr>
          <a:xfrm>
            <a:off x="6805620" y="3809752"/>
            <a:ext cx="204780" cy="42496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7"/>
          <a:stretch>
            <a:fillRect/>
          </a:stretch>
        </p:blipFill>
        <p:spPr>
          <a:xfrm>
            <a:off x="536200" y="1142172"/>
            <a:ext cx="4284205" cy="2564180"/>
          </a:xfrm>
          <a:prstGeom prst="rect">
            <a:avLst/>
          </a:prstGeom>
        </p:spPr>
      </p:pic>
      <p:sp>
        <p:nvSpPr>
          <p:cNvPr id="11" name="Rectangle 10"/>
          <p:cNvSpPr/>
          <p:nvPr/>
        </p:nvSpPr>
        <p:spPr>
          <a:xfrm>
            <a:off x="426063" y="3616834"/>
            <a:ext cx="2954720" cy="369332"/>
          </a:xfrm>
          <a:prstGeom prst="rect">
            <a:avLst/>
          </a:prstGeom>
        </p:spPr>
        <p:txBody>
          <a:bodyPr wrap="none">
            <a:spAutoFit/>
          </a:bodyPr>
          <a:lstStyle/>
          <a:p>
            <a:r>
              <a:rPr lang="en-US" dirty="0" err="1">
                <a:solidFill>
                  <a:srgbClr val="000000"/>
                </a:solidFill>
                <a:latin typeface="Arial" panose="020B0604020202020204" pitchFamily="34" charset="0"/>
                <a:ea typeface="Adobe Gothic Std B" panose="020B0800000000000000" pitchFamily="34" charset="-128"/>
                <a:cs typeface="Arial" panose="020B0604020202020204" pitchFamily="34" charset="0"/>
              </a:rPr>
              <a:t>ctDNA</a:t>
            </a:r>
            <a:r>
              <a:rPr lang="en-US" dirty="0">
                <a:solidFill>
                  <a:srgbClr val="000000"/>
                </a:solidFill>
                <a:latin typeface="Arial" panose="020B0604020202020204" pitchFamily="34" charset="0"/>
                <a:ea typeface="Adobe Gothic Std B" panose="020B0800000000000000" pitchFamily="34" charset="-128"/>
                <a:cs typeface="Arial" panose="020B0604020202020204" pitchFamily="34" charset="0"/>
              </a:rPr>
              <a:t> 10-200ng/</a:t>
            </a:r>
            <a:r>
              <a:rPr lang="en-US" dirty="0" err="1">
                <a:solidFill>
                  <a:srgbClr val="000000"/>
                </a:solidFill>
                <a:latin typeface="Arial" panose="020B0604020202020204" pitchFamily="34" charset="0"/>
                <a:ea typeface="Adobe Gothic Std B" panose="020B0800000000000000" pitchFamily="34" charset="-128"/>
                <a:cs typeface="Arial" panose="020B0604020202020204" pitchFamily="34" charset="0"/>
              </a:rPr>
              <a:t>ul</a:t>
            </a:r>
            <a:r>
              <a:rPr lang="en-US" dirty="0">
                <a:solidFill>
                  <a:srgbClr val="000000"/>
                </a:solidFill>
                <a:latin typeface="Arial" panose="020B0604020202020204" pitchFamily="34" charset="0"/>
                <a:ea typeface="Adobe Gothic Std B" panose="020B0800000000000000" pitchFamily="34" charset="-128"/>
                <a:cs typeface="Arial" panose="020B0604020202020204" pitchFamily="34" charset="0"/>
              </a:rPr>
              <a:t> Plasma</a:t>
            </a:r>
          </a:p>
        </p:txBody>
      </p:sp>
    </p:spTree>
    <p:extLst>
      <p:ext uri="{BB962C8B-B14F-4D97-AF65-F5344CB8AC3E}">
        <p14:creationId xmlns:p14="http://schemas.microsoft.com/office/powerpoint/2010/main" val="42552009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93162" y="76419"/>
            <a:ext cx="10730823" cy="523220"/>
          </a:xfrm>
          <a:prstGeom prst="rect">
            <a:avLst/>
          </a:prstGeom>
        </p:spPr>
        <p:txBody>
          <a:bodyPr wrap="none">
            <a:spAutoFit/>
          </a:bodyPr>
          <a:lstStyle/>
          <a:p>
            <a:r>
              <a:rPr lang="en-US" sz="2800" b="1" dirty="0">
                <a:solidFill>
                  <a:schemeClr val="tx2"/>
                </a:solidFill>
                <a:latin typeface="Adobe Gothic Std B" panose="020B0800000000000000" pitchFamily="34" charset="-128"/>
                <a:ea typeface="Adobe Gothic Std B" panose="020B0800000000000000" pitchFamily="34" charset="-128"/>
                <a:cs typeface="+mj-cs"/>
              </a:rPr>
              <a:t>Tissue clustering based on cell-free circulating DNA methylation</a:t>
            </a:r>
          </a:p>
        </p:txBody>
      </p:sp>
      <p:sp>
        <p:nvSpPr>
          <p:cNvPr id="4" name="Rectangle 3"/>
          <p:cNvSpPr/>
          <p:nvPr/>
        </p:nvSpPr>
        <p:spPr>
          <a:xfrm>
            <a:off x="8536632" y="6500998"/>
            <a:ext cx="3438762"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S. Guo et al. 2017, Nature Genetics</a:t>
            </a:r>
          </a:p>
        </p:txBody>
      </p:sp>
      <p:sp>
        <p:nvSpPr>
          <p:cNvPr id="5" name="Rectangle 4"/>
          <p:cNvSpPr/>
          <p:nvPr/>
        </p:nvSpPr>
        <p:spPr>
          <a:xfrm>
            <a:off x="223377" y="6058237"/>
            <a:ext cx="10617009" cy="646331"/>
          </a:xfrm>
          <a:prstGeom prst="rect">
            <a:avLst/>
          </a:prstGeom>
        </p:spPr>
        <p:txBody>
          <a:bodyPr wrap="none">
            <a:spAutoFit/>
          </a:bodyPr>
          <a:lstStyle/>
          <a:p>
            <a:pPr marL="285750" indent="-285750">
              <a:buFont typeface="Wingdings" panose="05000000000000000000" pitchFamily="2" charset="2"/>
              <a:buChar char="Ø"/>
            </a:pPr>
            <a:r>
              <a:rPr lang="en-US" b="1" dirty="0">
                <a:solidFill>
                  <a:schemeClr val="tx2"/>
                </a:solidFill>
                <a:latin typeface="Adobe Gothic Std B" panose="020B0800000000000000" pitchFamily="34" charset="-128"/>
                <a:ea typeface="Adobe Gothic Std B" panose="020B0800000000000000" pitchFamily="34" charset="-128"/>
                <a:cs typeface="+mj-cs"/>
              </a:rPr>
              <a:t>Unsupervised clustering of human tissues using the top 15% most-variable </a:t>
            </a:r>
            <a:r>
              <a:rPr lang="en-US" b="1" dirty="0" smtClean="0">
                <a:solidFill>
                  <a:schemeClr val="tx2"/>
                </a:solidFill>
                <a:latin typeface="Adobe Gothic Std B" panose="020B0800000000000000" pitchFamily="34" charset="-128"/>
                <a:ea typeface="Adobe Gothic Std B" panose="020B0800000000000000" pitchFamily="34" charset="-128"/>
                <a:cs typeface="+mj-cs"/>
              </a:rPr>
              <a:t>regions from WGBS  </a:t>
            </a:r>
            <a:endParaRPr lang="en-US" b="1" dirty="0">
              <a:solidFill>
                <a:schemeClr val="tx2"/>
              </a:solidFill>
              <a:latin typeface="Adobe Gothic Std B" panose="020B0800000000000000" pitchFamily="34" charset="-128"/>
              <a:ea typeface="Adobe Gothic Std B" panose="020B0800000000000000" pitchFamily="34" charset="-128"/>
              <a:cs typeface="+mj-cs"/>
            </a:endParaRPr>
          </a:p>
          <a:p>
            <a:pPr marL="285750" indent="-285750">
              <a:buFont typeface="Wingdings" panose="05000000000000000000" pitchFamily="2" charset="2"/>
              <a:buChar char="Ø"/>
            </a:pPr>
            <a:r>
              <a:rPr lang="en-US" b="1" dirty="0" smtClean="0">
                <a:solidFill>
                  <a:schemeClr val="tx2"/>
                </a:solidFill>
                <a:latin typeface="Adobe Gothic Std B" panose="020B0800000000000000" pitchFamily="34" charset="-128"/>
                <a:ea typeface="Adobe Gothic Std B" panose="020B0800000000000000" pitchFamily="34" charset="-128"/>
                <a:cs typeface="+mj-cs"/>
              </a:rPr>
              <a:t>We identified numerous </a:t>
            </a:r>
            <a:r>
              <a:rPr lang="en-US" b="1" dirty="0">
                <a:solidFill>
                  <a:schemeClr val="tx2"/>
                </a:solidFill>
                <a:latin typeface="Adobe Gothic Std B" panose="020B0800000000000000" pitchFamily="34" charset="-128"/>
                <a:ea typeface="Adobe Gothic Std B" panose="020B0800000000000000" pitchFamily="34" charset="-128"/>
                <a:cs typeface="+mj-cs"/>
              </a:rPr>
              <a:t>germ-layer-specific </a:t>
            </a:r>
            <a:r>
              <a:rPr lang="en-US" b="1" dirty="0" smtClean="0">
                <a:solidFill>
                  <a:schemeClr val="tx2"/>
                </a:solidFill>
                <a:latin typeface="Adobe Gothic Std B" panose="020B0800000000000000" pitchFamily="34" charset="-128"/>
                <a:ea typeface="Adobe Gothic Std B" panose="020B0800000000000000" pitchFamily="34" charset="-128"/>
                <a:cs typeface="+mj-cs"/>
              </a:rPr>
              <a:t>methylation markers</a:t>
            </a:r>
            <a:endParaRPr lang="en-US" b="1" dirty="0">
              <a:solidFill>
                <a:schemeClr val="tx2"/>
              </a:solidFill>
              <a:latin typeface="Adobe Gothic Std B" panose="020B0800000000000000" pitchFamily="34" charset="-128"/>
              <a:ea typeface="Adobe Gothic Std B" panose="020B0800000000000000" pitchFamily="34" charset="-128"/>
              <a:cs typeface="+mj-cs"/>
            </a:endParaRPr>
          </a:p>
        </p:txBody>
      </p:sp>
      <p:grpSp>
        <p:nvGrpSpPr>
          <p:cNvPr id="7" name="Group 6"/>
          <p:cNvGrpSpPr/>
          <p:nvPr/>
        </p:nvGrpSpPr>
        <p:grpSpPr>
          <a:xfrm>
            <a:off x="1851025" y="1180824"/>
            <a:ext cx="8181975" cy="4877413"/>
            <a:chOff x="1406525" y="723286"/>
            <a:chExt cx="9243904" cy="5349846"/>
          </a:xfrm>
        </p:grpSpPr>
        <p:pic>
          <p:nvPicPr>
            <p:cNvPr id="2" name="Picture 1"/>
            <p:cNvPicPr>
              <a:picLocks noChangeAspect="1"/>
            </p:cNvPicPr>
            <p:nvPr/>
          </p:nvPicPr>
          <p:blipFill rotWithShape="1">
            <a:blip r:embed="rId3"/>
            <a:srcRect b="42828"/>
            <a:stretch/>
          </p:blipFill>
          <p:spPr>
            <a:xfrm>
              <a:off x="1406525" y="723286"/>
              <a:ext cx="8880475" cy="4994868"/>
            </a:xfrm>
            <a:prstGeom prst="rect">
              <a:avLst/>
            </a:prstGeom>
          </p:spPr>
        </p:pic>
        <p:sp>
          <p:nvSpPr>
            <p:cNvPr id="6" name="TextBox 5"/>
            <p:cNvSpPr txBox="1"/>
            <p:nvPr/>
          </p:nvSpPr>
          <p:spPr>
            <a:xfrm>
              <a:off x="6994314" y="5657135"/>
              <a:ext cx="3656115" cy="415997"/>
            </a:xfrm>
            <a:prstGeom prst="rect">
              <a:avLst/>
            </a:prstGeom>
            <a:noFill/>
          </p:spPr>
          <p:txBody>
            <a:bodyPr wrap="none" rtlCol="0">
              <a:spAutoFit/>
            </a:bodyPr>
            <a:lstStyle/>
            <a:p>
              <a:r>
                <a:rPr lang="en-US" sz="1200" dirty="0" smtClean="0"/>
                <a:t>Endoderm   Mesoderm  Ectoderm</a:t>
              </a:r>
              <a:endParaRPr lang="en-US" sz="1200" dirty="0"/>
            </a:p>
          </p:txBody>
        </p:sp>
        <p:cxnSp>
          <p:nvCxnSpPr>
            <p:cNvPr id="8" name="Straight Arrow Connector 7"/>
            <p:cNvCxnSpPr/>
            <p:nvPr/>
          </p:nvCxnSpPr>
          <p:spPr>
            <a:xfrm flipV="1">
              <a:off x="7429500" y="5562600"/>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858250" y="5562600"/>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0009327" y="5578485"/>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87934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3793" t="18131" b="1"/>
          <a:stretch/>
        </p:blipFill>
        <p:spPr>
          <a:xfrm>
            <a:off x="191579" y="1662557"/>
            <a:ext cx="4381500" cy="4959147"/>
          </a:xfrm>
          <a:prstGeom prst="rect">
            <a:avLst/>
          </a:prstGeom>
        </p:spPr>
      </p:pic>
      <p:sp>
        <p:nvSpPr>
          <p:cNvPr id="13" name="Rectangle 12"/>
          <p:cNvSpPr/>
          <p:nvPr/>
        </p:nvSpPr>
        <p:spPr>
          <a:xfrm>
            <a:off x="867759" y="1102147"/>
            <a:ext cx="1940688" cy="560410"/>
          </a:xfrm>
          <a:prstGeom prst="rect">
            <a:avLst/>
          </a:prstGeom>
        </p:spPr>
        <p:txBody>
          <a:bodyPr wrap="square">
            <a:spAutoFit/>
          </a:bodyPr>
          <a:lstStyle/>
          <a:p>
            <a:pPr>
              <a:lnSpc>
                <a:spcPct val="200000"/>
              </a:lnSpc>
              <a:spcBef>
                <a:spcPts val="150"/>
              </a:spcBef>
            </a:pPr>
            <a:r>
              <a:rPr lang="en-US" altLang="zh-CN" b="1" i="1" dirty="0">
                <a:solidFill>
                  <a:srgbClr val="FF0000"/>
                </a:solidFill>
                <a:latin typeface="Arial" panose="020B0604020202020204" pitchFamily="34" charset="0"/>
                <a:ea typeface="宋体" panose="02010600030101010101" pitchFamily="2" charset="-122"/>
                <a:cs typeface="Arial" panose="020B0604020202020204" pitchFamily="34" charset="0"/>
              </a:rPr>
              <a:t>MHL</a:t>
            </a:r>
            <a:endParaRPr lang="en-US" sz="1600" b="1" i="1" dirty="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972" t="-233" r="85007" b="86867"/>
          <a:stretch/>
        </p:blipFill>
        <p:spPr>
          <a:xfrm>
            <a:off x="168489" y="1077123"/>
            <a:ext cx="676180" cy="674675"/>
          </a:xfrm>
          <a:prstGeom prst="rect">
            <a:avLst/>
          </a:prstGeom>
        </p:spPr>
      </p:pic>
      <p:sp>
        <p:nvSpPr>
          <p:cNvPr id="16" name="Rectangle 15"/>
          <p:cNvSpPr/>
          <p:nvPr/>
        </p:nvSpPr>
        <p:spPr>
          <a:xfrm>
            <a:off x="0" y="0"/>
            <a:ext cx="12446000" cy="954107"/>
          </a:xfrm>
          <a:prstGeom prst="rect">
            <a:avLst/>
          </a:prstGeom>
        </p:spPr>
        <p:txBody>
          <a:bodyPr wrap="square">
            <a:spAutoFit/>
          </a:bodyPr>
          <a:lstStyle/>
          <a:p>
            <a:pPr>
              <a:lnSpc>
                <a:spcPct val="200000"/>
              </a:lnSpc>
              <a:spcBef>
                <a:spcPts val="150"/>
              </a:spcBef>
            </a:pPr>
            <a:r>
              <a:rPr lang="en-US" sz="2800" b="1" dirty="0">
                <a:solidFill>
                  <a:srgbClr val="000000"/>
                </a:solidFill>
                <a:latin typeface="Arial" panose="020B0604020202020204" pitchFamily="34" charset="0"/>
              </a:rPr>
              <a:t>Tissue specific hyper-methylation MHB regions show tissue specificity</a:t>
            </a: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6271" r="3087" b="49805"/>
          <a:stretch/>
        </p:blipFill>
        <p:spPr>
          <a:xfrm>
            <a:off x="4471478" y="1275608"/>
            <a:ext cx="7351505" cy="4667991"/>
          </a:xfrm>
          <a:prstGeom prst="rect">
            <a:avLst/>
          </a:prstGeom>
        </p:spPr>
      </p:pic>
      <p:sp>
        <p:nvSpPr>
          <p:cNvPr id="19" name="Rectangle 18"/>
          <p:cNvSpPr/>
          <p:nvPr/>
        </p:nvSpPr>
        <p:spPr>
          <a:xfrm>
            <a:off x="8352487" y="6488668"/>
            <a:ext cx="383951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 Guo et al. 2017, Nature Genetics</a:t>
            </a:r>
          </a:p>
        </p:txBody>
      </p:sp>
    </p:spTree>
    <p:extLst>
      <p:ext uri="{BB962C8B-B14F-4D97-AF65-F5344CB8AC3E}">
        <p14:creationId xmlns:p14="http://schemas.microsoft.com/office/powerpoint/2010/main" val="15042681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10" y="1397000"/>
            <a:ext cx="8031016" cy="5118099"/>
          </a:xfrm>
          <a:prstGeom prst="rect">
            <a:avLst/>
          </a:prstGeom>
        </p:spPr>
      </p:pic>
      <p:sp>
        <p:nvSpPr>
          <p:cNvPr id="4" name="TextBox 3"/>
          <p:cNvSpPr txBox="1"/>
          <p:nvPr/>
        </p:nvSpPr>
        <p:spPr>
          <a:xfrm>
            <a:off x="414410" y="46340"/>
            <a:ext cx="11071646" cy="1077218"/>
          </a:xfrm>
          <a:prstGeom prst="rect">
            <a:avLst/>
          </a:prstGeom>
          <a:noFill/>
          <a:ln>
            <a:noFill/>
          </a:ln>
        </p:spPr>
        <p:txBody>
          <a:bodyPr wrap="square" rtlCol="0">
            <a:spAutoFit/>
          </a:bodyPr>
          <a:lstStyle/>
          <a:p>
            <a:pPr algn="ctr"/>
            <a:r>
              <a:rPr lang="en-US" sz="3200" dirty="0">
                <a:latin typeface="Arial" panose="020B0604020202020204" pitchFamily="34" charset="0"/>
                <a:cs typeface="Arial" panose="020B0604020202020204" pitchFamily="34" charset="0"/>
              </a:rPr>
              <a:t>Performance of </a:t>
            </a:r>
            <a:r>
              <a:rPr lang="en-US" sz="3200" dirty="0" smtClean="0">
                <a:latin typeface="Arial" panose="020B0604020202020204" pitchFamily="34" charset="0"/>
                <a:cs typeface="Arial" panose="020B0604020202020204" pitchFamily="34" charset="0"/>
              </a:rPr>
              <a:t>tissue-specific </a:t>
            </a:r>
            <a:r>
              <a:rPr lang="en-US" sz="3200" dirty="0">
                <a:latin typeface="Arial" panose="020B0604020202020204" pitchFamily="34" charset="0"/>
                <a:cs typeface="Arial" panose="020B0604020202020204" pitchFamily="34" charset="0"/>
              </a:rPr>
              <a:t>MHL based tissue-of-origin mapping</a:t>
            </a:r>
          </a:p>
        </p:txBody>
      </p:sp>
      <p:sp>
        <p:nvSpPr>
          <p:cNvPr id="5" name="TextBox 4"/>
          <p:cNvSpPr txBox="1"/>
          <p:nvPr/>
        </p:nvSpPr>
        <p:spPr>
          <a:xfrm>
            <a:off x="8720183" y="5026710"/>
            <a:ext cx="2962686" cy="1200329"/>
          </a:xfrm>
          <a:prstGeom prst="rect">
            <a:avLst/>
          </a:prstGeom>
          <a:noFill/>
        </p:spPr>
        <p:txBody>
          <a:bodyPr wrap="square" rtlCol="0">
            <a:spAutoFit/>
          </a:bodyPr>
          <a:lstStyle/>
          <a:p>
            <a:r>
              <a:rPr lang="en-US" sz="2400" b="1" dirty="0">
                <a:solidFill>
                  <a:srgbClr val="7030A0"/>
                </a:solidFill>
              </a:rPr>
              <a:t>Sensitivity: 87.9%</a:t>
            </a:r>
          </a:p>
          <a:p>
            <a:r>
              <a:rPr lang="en-US" sz="2400" b="1" dirty="0">
                <a:solidFill>
                  <a:srgbClr val="7030A0"/>
                </a:solidFill>
              </a:rPr>
              <a:t>Sensitivity: 87.6%</a:t>
            </a:r>
          </a:p>
          <a:p>
            <a:r>
              <a:rPr lang="en-US" sz="2400" b="1" dirty="0">
                <a:solidFill>
                  <a:srgbClr val="7030A0"/>
                </a:solidFill>
              </a:rPr>
              <a:t>Specificity: 90.2%</a:t>
            </a:r>
          </a:p>
        </p:txBody>
      </p:sp>
      <p:sp>
        <p:nvSpPr>
          <p:cNvPr id="6" name="Right Arrow 5"/>
          <p:cNvSpPr/>
          <p:nvPr/>
        </p:nvSpPr>
        <p:spPr>
          <a:xfrm>
            <a:off x="7975600" y="4902975"/>
            <a:ext cx="393626" cy="14478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7" name="Picture 6"/>
          <p:cNvPicPr>
            <a:picLocks noChangeAspect="1"/>
          </p:cNvPicPr>
          <p:nvPr/>
        </p:nvPicPr>
        <p:blipFill>
          <a:blip r:embed="rId4"/>
          <a:stretch>
            <a:fillRect/>
          </a:stretch>
        </p:blipFill>
        <p:spPr>
          <a:xfrm>
            <a:off x="8172413" y="1123558"/>
            <a:ext cx="3510456" cy="3154323"/>
          </a:xfrm>
          <a:prstGeom prst="rect">
            <a:avLst/>
          </a:prstGeom>
        </p:spPr>
      </p:pic>
      <p:sp>
        <p:nvSpPr>
          <p:cNvPr id="8" name="Rectangle 7"/>
          <p:cNvSpPr/>
          <p:nvPr/>
        </p:nvSpPr>
        <p:spPr>
          <a:xfrm>
            <a:off x="8425282" y="6488668"/>
            <a:ext cx="383951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 Guo et al. 2017, Nature Genetics</a:t>
            </a:r>
          </a:p>
        </p:txBody>
      </p:sp>
    </p:spTree>
    <p:extLst>
      <p:ext uri="{BB962C8B-B14F-4D97-AF65-F5344CB8AC3E}">
        <p14:creationId xmlns:p14="http://schemas.microsoft.com/office/powerpoint/2010/main" val="9593493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bg1">
                  <a:lumMod val="75000"/>
                </a:schemeClr>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solidFill>
                  <a:schemeClr val="bg1">
                    <a:lumMod val="85000"/>
                  </a:schemeClr>
                </a:solidFill>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Obtain External Funding to Support my Research </a:t>
            </a:r>
            <a:endParaRPr lang="en-US" sz="2800" dirty="0">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Linkage analysis to identify </a:t>
            </a:r>
            <a:r>
              <a:rPr lang="en-US" sz="2000" u="sng" dirty="0">
                <a:solidFill>
                  <a:schemeClr val="bg1">
                    <a:lumMod val="75000"/>
                  </a:schemeClr>
                </a:solidFill>
                <a:latin typeface="Arial" panose="020B0604020202020204" pitchFamily="34" charset="0"/>
                <a:cs typeface="Arial" panose="020B0604020202020204" pitchFamily="34" charset="0"/>
              </a:rPr>
              <a:t>acute myeloid leukemia (AML) </a:t>
            </a:r>
            <a:r>
              <a:rPr lang="en-US" sz="2000" u="sng" dirty="0" smtClean="0">
                <a:solidFill>
                  <a:schemeClr val="bg1">
                    <a:lumMod val="75000"/>
                  </a:schemeClr>
                </a:solidFill>
                <a:latin typeface="Arial" panose="020B0604020202020204" pitchFamily="34" charset="0"/>
                <a:cs typeface="Arial" panose="020B0604020202020204" pitchFamily="34" charset="0"/>
              </a:rPr>
              <a:t>genes (EJHG, 2015)</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Compound heterozygote analysis  to identify hemochromatosis </a:t>
            </a:r>
            <a:r>
              <a:rPr lang="en-US" sz="2000" dirty="0" smtClean="0">
                <a:solidFill>
                  <a:schemeClr val="bg1">
                    <a:lumMod val="75000"/>
                  </a:schemeClr>
                </a:solidFill>
                <a:latin typeface="Arial" panose="020B0604020202020204" pitchFamily="34" charset="0"/>
                <a:cs typeface="Arial" panose="020B0604020202020204" pitchFamily="34" charset="0"/>
              </a:rPr>
              <a:t>genes (Blood, 2019)</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85000"/>
                  </a:schemeClr>
                </a:solidFill>
                <a:latin typeface="Arial" panose="020B0604020202020204" pitchFamily="34" charset="0"/>
                <a:cs typeface="Arial" panose="020B0604020202020204" pitchFamily="34" charset="0"/>
              </a:rPr>
              <a:t>DNA biomarkers </a:t>
            </a:r>
            <a:r>
              <a:rPr lang="en-US" sz="2000" dirty="0" smtClean="0">
                <a:solidFill>
                  <a:schemeClr val="bg1">
                    <a:lumMod val="85000"/>
                  </a:schemeClr>
                </a:solidFill>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Blood DNA </a:t>
            </a:r>
            <a:r>
              <a:rPr lang="en-US" sz="2000" dirty="0">
                <a:solidFill>
                  <a:schemeClr val="bg1">
                    <a:lumMod val="85000"/>
                  </a:schemeClr>
                </a:solidFill>
                <a:latin typeface="Arial" panose="020B0604020202020204" pitchFamily="34" charset="0"/>
                <a:cs typeface="Arial" panose="020B0604020202020204" pitchFamily="34" charset="0"/>
              </a:rPr>
              <a:t>methylation </a:t>
            </a:r>
            <a:r>
              <a:rPr lang="en-US" sz="2000" dirty="0" smtClean="0">
                <a:solidFill>
                  <a:schemeClr val="bg1">
                    <a:lumMod val="85000"/>
                  </a:schemeClr>
                </a:solidFill>
                <a:latin typeface="Arial" panose="020B0604020202020204" pitchFamily="34" charset="0"/>
                <a:cs typeface="Arial" panose="020B0604020202020204" pitchFamily="34" charset="0"/>
              </a:rPr>
              <a:t>early biomarkers for </a:t>
            </a:r>
            <a:r>
              <a:rPr lang="en-US" sz="2000" u="sng" dirty="0" smtClean="0">
                <a:solidFill>
                  <a:schemeClr val="bg1">
                    <a:lumMod val="85000"/>
                  </a:schemeClr>
                </a:solidFill>
                <a:latin typeface="Arial" panose="020B0604020202020204" pitchFamily="34" charset="0"/>
                <a:cs typeface="Arial" panose="020B0604020202020204" pitchFamily="34" charset="0"/>
              </a:rPr>
              <a:t>HBV-HCC (Clinical Epigenetics, 2017)</a:t>
            </a:r>
            <a:endParaRPr lang="en-US" sz="2000" u="sng" dirty="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Urine DNA methylation biomarker for </a:t>
            </a:r>
            <a:r>
              <a:rPr lang="en-US" sz="2000" u="sng" dirty="0" smtClean="0">
                <a:solidFill>
                  <a:schemeClr val="bg1">
                    <a:lumMod val="85000"/>
                  </a:schemeClr>
                </a:solidFill>
                <a:latin typeface="Arial" panose="020B0604020202020204" pitchFamily="34" charset="0"/>
                <a:cs typeface="Arial" panose="020B0604020202020204" pitchFamily="34" charset="0"/>
              </a:rPr>
              <a:t>bladder cancer (</a:t>
            </a:r>
            <a:r>
              <a:rPr lang="en-US" sz="2000" u="sng" dirty="0" err="1" smtClean="0">
                <a:solidFill>
                  <a:schemeClr val="bg1">
                    <a:lumMod val="85000"/>
                  </a:schemeClr>
                </a:solidFill>
                <a:latin typeface="Arial" panose="020B0604020202020204" pitchFamily="34" charset="0"/>
                <a:cs typeface="Arial" panose="020B0604020202020204" pitchFamily="34" charset="0"/>
              </a:rPr>
              <a:t>PloS</a:t>
            </a:r>
            <a:r>
              <a:rPr lang="en-US" sz="2000" u="sng" dirty="0" smtClean="0">
                <a:solidFill>
                  <a:schemeClr val="bg1">
                    <a:lumMod val="85000"/>
                  </a:schemeClr>
                </a:solidFill>
                <a:latin typeface="Arial" panose="020B0604020202020204" pitchFamily="34" charset="0"/>
                <a:cs typeface="Arial" panose="020B0604020202020204" pitchFamily="34" charset="0"/>
              </a:rPr>
              <a:t> One, 2015)</a:t>
            </a:r>
            <a:endParaRPr lang="en-US" sz="2000" dirty="0" smtClean="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Tissue-of-origin mapping for </a:t>
            </a:r>
            <a:r>
              <a:rPr lang="en-US" sz="2000" dirty="0" err="1" smtClean="0">
                <a:solidFill>
                  <a:schemeClr val="bg1">
                    <a:lumMod val="85000"/>
                  </a:schemeClr>
                </a:solidFill>
                <a:latin typeface="Arial" panose="020B0604020202020204" pitchFamily="34" charset="0"/>
                <a:cs typeface="Arial" panose="020B0604020202020204" pitchFamily="34" charset="0"/>
              </a:rPr>
              <a:t>cfDNA</a:t>
            </a:r>
            <a:r>
              <a:rPr lang="en-US" sz="2000" dirty="0" smtClean="0">
                <a:solidFill>
                  <a:schemeClr val="bg1">
                    <a:lumMod val="85000"/>
                  </a:schemeClr>
                </a:solidFill>
                <a:latin typeface="Arial" panose="020B0604020202020204" pitchFamily="34" charset="0"/>
                <a:cs typeface="Arial" panose="020B0604020202020204" pitchFamily="34" charset="0"/>
              </a:rPr>
              <a:t> fragment in the blood (Nature Genetics, 2017)</a:t>
            </a:r>
            <a:endParaRPr lang="en-US" sz="2000" dirty="0">
              <a:solidFill>
                <a:schemeClr val="bg1">
                  <a:lumMod val="85000"/>
                </a:schemeClr>
              </a:solidFill>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Contribution of Genetics variations in Epigenetics factors to human diseases (CIBM)  </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Cell-free DNA methylation based Pan-cancer early screening in PMRP cohort </a:t>
            </a:r>
          </a:p>
        </p:txBody>
      </p:sp>
    </p:spTree>
    <p:extLst>
      <p:ext uri="{BB962C8B-B14F-4D97-AF65-F5344CB8AC3E}">
        <p14:creationId xmlns:p14="http://schemas.microsoft.com/office/powerpoint/2010/main" val="1416093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9354" y="177122"/>
            <a:ext cx="11071646" cy="707886"/>
          </a:xfrm>
          <a:prstGeom prst="rect">
            <a:avLst/>
          </a:prstGeom>
          <a:noFill/>
          <a:ln>
            <a:noFill/>
          </a:ln>
        </p:spPr>
        <p:txBody>
          <a:bodyPr wrap="square" rtlCol="0">
            <a:spAutoFit/>
          </a:bodyPr>
          <a:lstStyle/>
          <a:p>
            <a:pPr algn="ctr"/>
            <a:r>
              <a:rPr lang="en-US" sz="4000" dirty="0" smtClean="0">
                <a:latin typeface="Arial" panose="020B0604020202020204" pitchFamily="34" charset="0"/>
                <a:cs typeface="Arial" panose="020B0604020202020204" pitchFamily="34" charset="0"/>
              </a:rPr>
              <a:t>Future External Grant Opportunity</a:t>
            </a:r>
            <a:endParaRPr lang="en-US" sz="4000" dirty="0">
              <a:latin typeface="Arial" panose="020B0604020202020204" pitchFamily="34" charset="0"/>
              <a:cs typeface="Arial" panose="020B0604020202020204" pitchFamily="34" charset="0"/>
            </a:endParaRPr>
          </a:p>
        </p:txBody>
      </p:sp>
      <p:sp>
        <p:nvSpPr>
          <p:cNvPr id="3" name="TextBox 2"/>
          <p:cNvSpPr txBox="1"/>
          <p:nvPr/>
        </p:nvSpPr>
        <p:spPr>
          <a:xfrm>
            <a:off x="3240012" y="1258492"/>
            <a:ext cx="5626100" cy="584775"/>
          </a:xfrm>
          <a:prstGeom prst="rect">
            <a:avLst/>
          </a:prstGeom>
          <a:ln w="25400"/>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3200" dirty="0" smtClean="0">
                <a:latin typeface="Arial" panose="020B0604020202020204" pitchFamily="34" charset="0"/>
                <a:cs typeface="Arial" panose="020B0604020202020204" pitchFamily="34" charset="0"/>
              </a:rPr>
              <a:t>Bioinformatics + Epigenetics</a:t>
            </a:r>
            <a:endParaRPr lang="en-US" sz="3200" dirty="0">
              <a:latin typeface="Arial" panose="020B0604020202020204" pitchFamily="34" charset="0"/>
              <a:cs typeface="Arial" panose="020B0604020202020204" pitchFamily="34" charset="0"/>
            </a:endParaRPr>
          </a:p>
        </p:txBody>
      </p:sp>
      <p:sp>
        <p:nvSpPr>
          <p:cNvPr id="8" name="TextBox 7"/>
          <p:cNvSpPr txBox="1"/>
          <p:nvPr/>
        </p:nvSpPr>
        <p:spPr>
          <a:xfrm>
            <a:off x="857893" y="2241023"/>
            <a:ext cx="11091498"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Contribution of Genetics variations in Epigenetics factors to human diseases  </a:t>
            </a:r>
            <a:endParaRPr lang="en-US" sz="2400" dirty="0">
              <a:latin typeface="Arial" panose="020B0604020202020204" pitchFamily="34" charset="0"/>
              <a:cs typeface="Arial" panose="020B0604020202020204" pitchFamily="34" charset="0"/>
            </a:endParaRPr>
          </a:p>
        </p:txBody>
      </p:sp>
      <p:sp>
        <p:nvSpPr>
          <p:cNvPr id="9" name="TextBox 8"/>
          <p:cNvSpPr txBox="1"/>
          <p:nvPr/>
        </p:nvSpPr>
        <p:spPr>
          <a:xfrm>
            <a:off x="877746" y="4225367"/>
            <a:ext cx="8127050"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latin typeface="Arial" panose="020B0604020202020204" pitchFamily="34" charset="0"/>
                <a:cs typeface="Arial" panose="020B0604020202020204" pitchFamily="34" charset="0"/>
              </a:rPr>
              <a:t>Epigenetic landscape of atrial fibrillation (Dr. Caldwell)</a:t>
            </a:r>
          </a:p>
        </p:txBody>
      </p:sp>
      <p:sp>
        <p:nvSpPr>
          <p:cNvPr id="13" name="TextBox 12"/>
          <p:cNvSpPr txBox="1"/>
          <p:nvPr/>
        </p:nvSpPr>
        <p:spPr>
          <a:xfrm>
            <a:off x="885331" y="6039841"/>
            <a:ext cx="8198719"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 signatures to birth defect disease (Dr. </a:t>
            </a:r>
            <a:r>
              <a:rPr lang="en-US" sz="2400" dirty="0">
                <a:latin typeface="Arial" panose="020B0604020202020204" pitchFamily="34" charset="0"/>
                <a:cs typeface="Arial" panose="020B0604020202020204" pitchFamily="34" charset="0"/>
              </a:rPr>
              <a:t>Carter</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4" name="TextBox 13"/>
          <p:cNvSpPr txBox="1"/>
          <p:nvPr/>
        </p:nvSpPr>
        <p:spPr>
          <a:xfrm>
            <a:off x="877745" y="5154057"/>
            <a:ext cx="9333645"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 changes in microbiome induced diseases</a:t>
            </a:r>
            <a:r>
              <a:rPr lang="en-US" sz="2400" dirty="0">
                <a:latin typeface="Arial" panose="020B0604020202020204" pitchFamily="34" charset="0"/>
                <a:cs typeface="Arial" panose="020B0604020202020204" pitchFamily="34" charset="0"/>
              </a:rPr>
              <a:t>(Dr. Shukla)</a:t>
            </a:r>
          </a:p>
        </p:txBody>
      </p:sp>
      <p:sp>
        <p:nvSpPr>
          <p:cNvPr id="15" name="TextBox 14"/>
          <p:cNvSpPr txBox="1"/>
          <p:nvPr/>
        </p:nvSpPr>
        <p:spPr>
          <a:xfrm>
            <a:off x="857893" y="3017026"/>
            <a:ext cx="11334107"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Cell-free DNA </a:t>
            </a:r>
            <a:r>
              <a:rPr lang="en-US" sz="2400" dirty="0">
                <a:latin typeface="Arial" panose="020B0604020202020204" pitchFamily="34" charset="0"/>
                <a:cs typeface="Arial" panose="020B0604020202020204" pitchFamily="34" charset="0"/>
              </a:rPr>
              <a:t>methylation based Pan-cancer early </a:t>
            </a:r>
            <a:r>
              <a:rPr lang="en-US" sz="2400" dirty="0" smtClean="0">
                <a:latin typeface="Arial" panose="020B0604020202020204" pitchFamily="34" charset="0"/>
                <a:cs typeface="Arial" panose="020B0604020202020204" pitchFamily="34" charset="0"/>
              </a:rPr>
              <a:t>screening</a:t>
            </a:r>
            <a:endParaRPr lang="en-US" sz="2400" dirty="0">
              <a:latin typeface="Arial" panose="020B0604020202020204" pitchFamily="34" charset="0"/>
              <a:cs typeface="Arial" panose="020B0604020202020204" pitchFamily="34" charset="0"/>
            </a:endParaRPr>
          </a:p>
        </p:txBody>
      </p:sp>
      <p:sp>
        <p:nvSpPr>
          <p:cNvPr id="16" name="TextBox 15"/>
          <p:cNvSpPr txBox="1"/>
          <p:nvPr/>
        </p:nvSpPr>
        <p:spPr>
          <a:xfrm>
            <a:off x="877745" y="4689712"/>
            <a:ext cx="10695813"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longevity, </a:t>
            </a:r>
            <a:r>
              <a:rPr lang="en-US" sz="2400" dirty="0">
                <a:latin typeface="Arial" panose="020B0604020202020204" pitchFamily="34" charset="0"/>
                <a:cs typeface="Arial" panose="020B0604020202020204" pitchFamily="34" charset="0"/>
              </a:rPr>
              <a:t>methylation clock and </a:t>
            </a:r>
            <a:r>
              <a:rPr lang="en-US" sz="2400" dirty="0" smtClean="0">
                <a:latin typeface="Arial" panose="020B0604020202020204" pitchFamily="34" charset="0"/>
                <a:cs typeface="Arial" panose="020B0604020202020204" pitchFamily="34" charset="0"/>
              </a:rPr>
              <a:t>telomere length </a:t>
            </a:r>
            <a:r>
              <a:rPr lang="en-US" sz="2400" dirty="0">
                <a:latin typeface="Arial" panose="020B0604020202020204" pitchFamily="34" charset="0"/>
                <a:cs typeface="Arial" panose="020B0604020202020204" pitchFamily="34" charset="0"/>
              </a:rPr>
              <a:t>(Dr. Hebbring)</a:t>
            </a:r>
          </a:p>
        </p:txBody>
      </p:sp>
      <p:sp>
        <p:nvSpPr>
          <p:cNvPr id="17" name="Rectangle 16"/>
          <p:cNvSpPr/>
          <p:nvPr/>
        </p:nvSpPr>
        <p:spPr>
          <a:xfrm>
            <a:off x="159190" y="2146300"/>
            <a:ext cx="698703" cy="444499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18" name="Rectangle 17"/>
          <p:cNvSpPr/>
          <p:nvPr/>
        </p:nvSpPr>
        <p:spPr>
          <a:xfrm>
            <a:off x="923431" y="3671978"/>
            <a:ext cx="10907855" cy="2895877"/>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03144" y="2208247"/>
            <a:ext cx="10907856" cy="1245044"/>
          </a:xfrm>
          <a:prstGeom prst="rect">
            <a:avLst/>
          </a:prstGeom>
          <a:no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77745" y="5615722"/>
            <a:ext cx="10135788"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Novel </a:t>
            </a:r>
            <a:r>
              <a:rPr lang="en-US" sz="2400" dirty="0">
                <a:latin typeface="Arial" panose="020B0604020202020204" pitchFamily="34" charset="0"/>
                <a:cs typeface="Arial" panose="020B0604020202020204" pitchFamily="34" charset="0"/>
              </a:rPr>
              <a:t>c</a:t>
            </a:r>
            <a:r>
              <a:rPr lang="en-US" sz="2400" dirty="0" smtClean="0">
                <a:latin typeface="Arial" panose="020B0604020202020204" pitchFamily="34" charset="0"/>
                <a:cs typeface="Arial" panose="020B0604020202020204" pitchFamily="34" charset="0"/>
              </a:rPr>
              <a:t>omputational approach to identify disease Genes (Dr. Schrodi)</a:t>
            </a:r>
            <a:endParaRPr lang="en-US" sz="2400" dirty="0">
              <a:latin typeface="Arial" panose="020B0604020202020204" pitchFamily="34" charset="0"/>
              <a:cs typeface="Arial" panose="020B0604020202020204" pitchFamily="34" charset="0"/>
            </a:endParaRPr>
          </a:p>
        </p:txBody>
      </p:sp>
      <p:sp>
        <p:nvSpPr>
          <p:cNvPr id="21" name="TextBox 20"/>
          <p:cNvSpPr txBox="1"/>
          <p:nvPr/>
        </p:nvSpPr>
        <p:spPr>
          <a:xfrm>
            <a:off x="857893" y="3734899"/>
            <a:ext cx="8127050"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latin typeface="Arial" panose="020B0604020202020204" pitchFamily="34" charset="0"/>
                <a:cs typeface="Arial" panose="020B0604020202020204" pitchFamily="34" charset="0"/>
              </a:rPr>
              <a:t>Epigenetic p</a:t>
            </a:r>
            <a:r>
              <a:rPr lang="en-US" sz="2400" dirty="0" smtClean="0">
                <a:latin typeface="Arial" panose="020B0604020202020204" pitchFamily="34" charset="0"/>
                <a:cs typeface="Arial" panose="020B0604020202020204" pitchFamily="34" charset="0"/>
              </a:rPr>
              <a:t>rofile </a:t>
            </a:r>
            <a:r>
              <a:rPr lang="en-US" sz="2400" dirty="0">
                <a:latin typeface="Arial" panose="020B0604020202020204" pitchFamily="34" charset="0"/>
                <a:cs typeface="Arial" panose="020B0604020202020204" pitchFamily="34" charset="0"/>
              </a:rPr>
              <a:t>of </a:t>
            </a:r>
            <a:r>
              <a:rPr lang="en-US" sz="2400" dirty="0" smtClean="0">
                <a:latin typeface="Arial" panose="020B0604020202020204" pitchFamily="34" charset="0"/>
                <a:cs typeface="Arial" panose="020B0604020202020204" pitchFamily="34" charset="0"/>
              </a:rPr>
              <a:t>eye disease (Dr</a:t>
            </a:r>
            <a:r>
              <a:rPr lang="en-US" sz="2400" dirty="0">
                <a:latin typeface="Arial" panose="020B0604020202020204" pitchFamily="34" charset="0"/>
                <a:cs typeface="Arial" panose="020B0604020202020204" pitchFamily="34" charset="0"/>
              </a:rPr>
              <a:t>. Brilliant)</a:t>
            </a:r>
          </a:p>
        </p:txBody>
      </p:sp>
    </p:spTree>
    <p:extLst>
      <p:ext uri="{BB962C8B-B14F-4D97-AF65-F5344CB8AC3E}">
        <p14:creationId xmlns:p14="http://schemas.microsoft.com/office/powerpoint/2010/main" val="2289002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440" y="113533"/>
            <a:ext cx="12430582"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Contribution of Genetic Variations in Epigenetic Factors to Human Diseases  </a:t>
            </a:r>
            <a:endParaRPr lang="en-US" sz="2800" dirty="0">
              <a:latin typeface="Arial" panose="020B0604020202020204" pitchFamily="34" charset="0"/>
              <a:cs typeface="Arial" panose="020B0604020202020204" pitchFamily="34" charset="0"/>
            </a:endParaRPr>
          </a:p>
        </p:txBody>
      </p:sp>
      <p:sp>
        <p:nvSpPr>
          <p:cNvPr id="3" name="TextBox 2"/>
          <p:cNvSpPr txBox="1"/>
          <p:nvPr/>
        </p:nvSpPr>
        <p:spPr>
          <a:xfrm>
            <a:off x="213155" y="757204"/>
            <a:ext cx="1179912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Aim 1:  </a:t>
            </a:r>
            <a:r>
              <a:rPr lang="en-US" sz="2000" dirty="0" err="1">
                <a:latin typeface="Arial" panose="020B0604020202020204" pitchFamily="34" charset="0"/>
                <a:cs typeface="Arial" panose="020B0604020202020204" pitchFamily="34" charset="0"/>
              </a:rPr>
              <a:t>PheWAS</a:t>
            </a:r>
            <a:r>
              <a:rPr lang="en-US" sz="2000" dirty="0">
                <a:latin typeface="Arial" panose="020B0604020202020204" pitchFamily="34" charset="0"/>
                <a:cs typeface="Arial" panose="020B0604020202020204" pitchFamily="34" charset="0"/>
              </a:rPr>
              <a:t> study to Epigenetics factors in 18,624 PMRP Dataset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Aim 2: Mapping Genetic Variation in Epigenetic Factors to potential specific cell types and diseases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3:  Identify epigenetic related diseases with LINE-1 based genome-wide DNA methylation</a:t>
            </a:r>
            <a:endParaRPr lang="en-US" sz="2000" dirty="0">
              <a:latin typeface="Arial" panose="020B0604020202020204" pitchFamily="34" charset="0"/>
              <a:cs typeface="Arial" panose="020B0604020202020204" pitchFamily="34" charset="0"/>
            </a:endParaRPr>
          </a:p>
        </p:txBody>
      </p:sp>
      <p:grpSp>
        <p:nvGrpSpPr>
          <p:cNvPr id="5" name="Group 4"/>
          <p:cNvGrpSpPr/>
          <p:nvPr/>
        </p:nvGrpSpPr>
        <p:grpSpPr>
          <a:xfrm>
            <a:off x="392873" y="1866578"/>
            <a:ext cx="11600520" cy="4400661"/>
            <a:chOff x="95251" y="1066233"/>
            <a:chExt cx="12582334" cy="5743788"/>
          </a:xfrm>
        </p:grpSpPr>
        <p:pic>
          <p:nvPicPr>
            <p:cNvPr id="6" name="Picture 5"/>
            <p:cNvPicPr>
              <a:picLocks noChangeAspect="1"/>
            </p:cNvPicPr>
            <p:nvPr/>
          </p:nvPicPr>
          <p:blipFill>
            <a:blip r:embed="rId3"/>
            <a:stretch>
              <a:fillRect/>
            </a:stretch>
          </p:blipFill>
          <p:spPr>
            <a:xfrm>
              <a:off x="7089774" y="1066233"/>
              <a:ext cx="4225711" cy="5054600"/>
            </a:xfrm>
            <a:prstGeom prst="rect">
              <a:avLst/>
            </a:prstGeom>
          </p:spPr>
        </p:pic>
        <p:sp>
          <p:nvSpPr>
            <p:cNvPr id="7" name="Rectangle 6"/>
            <p:cNvSpPr/>
            <p:nvPr/>
          </p:nvSpPr>
          <p:spPr>
            <a:xfrm>
              <a:off x="6942258" y="6274682"/>
              <a:ext cx="5735327" cy="441884"/>
            </a:xfrm>
            <a:prstGeom prst="rect">
              <a:avLst/>
            </a:prstGeom>
          </p:spPr>
          <p:txBody>
            <a:bodyPr wrap="square">
              <a:spAutoFit/>
            </a:bodyPr>
            <a:lstStyle/>
            <a:p>
              <a:r>
                <a:rPr lang="en-US" sz="1600" dirty="0" err="1">
                  <a:solidFill>
                    <a:srgbClr val="333333"/>
                  </a:solidFill>
                  <a:latin typeface="Arial" panose="020B0604020202020204" pitchFamily="34" charset="0"/>
                  <a:cs typeface="Arial" panose="020B0604020202020204" pitchFamily="34" charset="0"/>
                </a:rPr>
                <a:t>Medvedeva</a:t>
              </a:r>
              <a:r>
                <a:rPr lang="en-US" sz="1600" dirty="0">
                  <a:solidFill>
                    <a:srgbClr val="333333"/>
                  </a:solidFill>
                  <a:latin typeface="Arial" panose="020B0604020202020204" pitchFamily="34" charset="0"/>
                  <a:cs typeface="Arial" panose="020B0604020202020204" pitchFamily="34" charset="0"/>
                </a:rPr>
                <a:t>, Y.A. et al. Database (Oxford) 2015</a:t>
              </a:r>
            </a:p>
          </p:txBody>
        </p:sp>
        <p:pic>
          <p:nvPicPr>
            <p:cNvPr id="8" name="Picture 7"/>
            <p:cNvPicPr>
              <a:picLocks noChangeAspect="1"/>
            </p:cNvPicPr>
            <p:nvPr/>
          </p:nvPicPr>
          <p:blipFill rotWithShape="1">
            <a:blip r:embed="rId4"/>
            <a:srcRect l="10406" r="17648"/>
            <a:stretch/>
          </p:blipFill>
          <p:spPr>
            <a:xfrm>
              <a:off x="95251" y="1066233"/>
              <a:ext cx="5334000" cy="5177858"/>
            </a:xfrm>
            <a:prstGeom prst="rect">
              <a:avLst/>
            </a:prstGeom>
          </p:spPr>
        </p:pic>
        <p:pic>
          <p:nvPicPr>
            <p:cNvPr id="9" name="Picture 8"/>
            <p:cNvPicPr>
              <a:picLocks noChangeAspect="1"/>
            </p:cNvPicPr>
            <p:nvPr/>
          </p:nvPicPr>
          <p:blipFill rotWithShape="1">
            <a:blip r:embed="rId4"/>
            <a:srcRect l="93762" t="37810" r="585" b="44162"/>
            <a:stretch/>
          </p:blipFill>
          <p:spPr>
            <a:xfrm>
              <a:off x="5010151" y="1352549"/>
              <a:ext cx="419100" cy="933451"/>
            </a:xfrm>
            <a:prstGeom prst="rect">
              <a:avLst/>
            </a:prstGeom>
          </p:spPr>
        </p:pic>
        <p:sp>
          <p:nvSpPr>
            <p:cNvPr id="10" name="Rectangle 9"/>
            <p:cNvSpPr/>
            <p:nvPr/>
          </p:nvSpPr>
          <p:spPr>
            <a:xfrm>
              <a:off x="95251" y="6368137"/>
              <a:ext cx="6096001" cy="441884"/>
            </a:xfrm>
            <a:prstGeom prst="rect">
              <a:avLst/>
            </a:prstGeom>
          </p:spPr>
          <p:txBody>
            <a:bodyPr>
              <a:spAutoFit/>
            </a:bodyPr>
            <a:lstStyle/>
            <a:p>
              <a:r>
                <a:rPr lang="en-US" sz="1600" dirty="0" err="1">
                  <a:solidFill>
                    <a:srgbClr val="333333"/>
                  </a:solidFill>
                  <a:latin typeface="Arial" panose="020B0604020202020204" pitchFamily="34" charset="0"/>
                  <a:cs typeface="Arial" panose="020B0604020202020204" pitchFamily="34" charset="0"/>
                </a:rPr>
                <a:t>Polderman</a:t>
              </a:r>
              <a:r>
                <a:rPr lang="en-US" sz="1600" dirty="0">
                  <a:solidFill>
                    <a:srgbClr val="333333"/>
                  </a:solidFill>
                  <a:latin typeface="Arial" panose="020B0604020202020204" pitchFamily="34" charset="0"/>
                  <a:cs typeface="Arial" panose="020B0604020202020204" pitchFamily="34" charset="0"/>
                </a:rPr>
                <a:t> et al. (</a:t>
              </a:r>
              <a:r>
                <a:rPr lang="en-US" sz="1600" dirty="0" smtClean="0">
                  <a:solidFill>
                    <a:srgbClr val="333333"/>
                  </a:solidFill>
                  <a:latin typeface="Arial" panose="020B0604020202020204" pitchFamily="34" charset="0"/>
                  <a:cs typeface="Arial" panose="020B0604020202020204" pitchFamily="34" charset="0"/>
                </a:rPr>
                <a:t>2015) Nature </a:t>
              </a:r>
              <a:r>
                <a:rPr lang="en-US" sz="1600" dirty="0">
                  <a:solidFill>
                    <a:srgbClr val="333333"/>
                  </a:solidFill>
                  <a:latin typeface="Arial" panose="020B0604020202020204" pitchFamily="34" charset="0"/>
                  <a:cs typeface="Arial" panose="020B0604020202020204" pitchFamily="34" charset="0"/>
                </a:rPr>
                <a:t>Genetics, 47(7), </a:t>
              </a:r>
              <a:r>
                <a:rPr lang="en-US" sz="1600" dirty="0" smtClean="0">
                  <a:solidFill>
                    <a:srgbClr val="333333"/>
                  </a:solidFill>
                  <a:latin typeface="Arial" panose="020B0604020202020204" pitchFamily="34" charset="0"/>
                  <a:cs typeface="Arial" panose="020B0604020202020204" pitchFamily="34" charset="0"/>
                </a:rPr>
                <a:t>702-709.</a:t>
              </a:r>
              <a:endParaRPr lang="en-US" sz="1600" dirty="0">
                <a:latin typeface="Arial" panose="020B0604020202020204" pitchFamily="34" charset="0"/>
                <a:cs typeface="Arial" panose="020B0604020202020204" pitchFamily="34" charset="0"/>
              </a:endParaRPr>
            </a:p>
          </p:txBody>
        </p:sp>
        <p:sp>
          <p:nvSpPr>
            <p:cNvPr id="11" name="TextBox 10"/>
            <p:cNvSpPr txBox="1"/>
            <p:nvPr/>
          </p:nvSpPr>
          <p:spPr>
            <a:xfrm>
              <a:off x="4476750" y="2171431"/>
              <a:ext cx="3957296" cy="682912"/>
            </a:xfrm>
            <a:prstGeom prst="rect">
              <a:avLst/>
            </a:prstGeom>
            <a:noFill/>
          </p:spPr>
          <p:txBody>
            <a:bodyPr wrap="none" rtlCol="0">
              <a:spAutoFit/>
            </a:bodyPr>
            <a:lstStyle/>
            <a:p>
              <a:r>
                <a:rPr lang="en-US" sz="1400" dirty="0" smtClean="0">
                  <a:solidFill>
                    <a:srgbClr val="222222"/>
                  </a:solidFill>
                  <a:latin typeface="Lora"/>
                </a:rPr>
                <a:t>Heritability </a:t>
              </a:r>
              <a:r>
                <a:rPr lang="en-US" sz="1400" dirty="0">
                  <a:solidFill>
                    <a:srgbClr val="222222"/>
                  </a:solidFill>
                  <a:latin typeface="Lora"/>
                </a:rPr>
                <a:t>(</a:t>
              </a:r>
              <a:r>
                <a:rPr lang="en-US" sz="1400" i="1" dirty="0">
                  <a:solidFill>
                    <a:srgbClr val="222222"/>
                  </a:solidFill>
                  <a:latin typeface="Lora"/>
                </a:rPr>
                <a:t>h</a:t>
              </a:r>
              <a:r>
                <a:rPr lang="en-US" sz="1400" baseline="30000" dirty="0">
                  <a:solidFill>
                    <a:srgbClr val="222222"/>
                  </a:solidFill>
                  <a:latin typeface="Lora"/>
                </a:rPr>
                <a:t>2</a:t>
              </a:r>
              <a:r>
                <a:rPr lang="en-US" sz="1400" dirty="0">
                  <a:solidFill>
                    <a:srgbClr val="222222"/>
                  </a:solidFill>
                  <a:latin typeface="Lora"/>
                </a:rPr>
                <a:t>) </a:t>
              </a:r>
              <a:endParaRPr lang="en-US" sz="1400" dirty="0" smtClean="0">
                <a:latin typeface="Lora"/>
              </a:endParaRPr>
            </a:p>
            <a:p>
              <a:r>
                <a:rPr lang="en-US" sz="1400" dirty="0" smtClean="0">
                  <a:latin typeface="Lora"/>
                </a:rPr>
                <a:t>Shared </a:t>
              </a:r>
              <a:r>
                <a:rPr lang="en-US" sz="1400" dirty="0">
                  <a:latin typeface="Lora"/>
                </a:rPr>
                <a:t>environmental effects (</a:t>
              </a:r>
              <a:r>
                <a:rPr lang="en-US" sz="1400" i="1" dirty="0">
                  <a:latin typeface="Lora"/>
                </a:rPr>
                <a:t>c</a:t>
              </a:r>
              <a:r>
                <a:rPr lang="en-US" sz="1400" baseline="30000" dirty="0">
                  <a:latin typeface="Lora"/>
                </a:rPr>
                <a:t>2</a:t>
              </a:r>
              <a:r>
                <a:rPr lang="en-US" sz="1400" dirty="0">
                  <a:latin typeface="Lora"/>
                </a:rPr>
                <a:t>) </a:t>
              </a:r>
            </a:p>
          </p:txBody>
        </p:sp>
        <p:sp>
          <p:nvSpPr>
            <p:cNvPr id="12" name="Rectangle 11"/>
            <p:cNvSpPr/>
            <p:nvPr/>
          </p:nvSpPr>
          <p:spPr>
            <a:xfrm>
              <a:off x="2162175" y="1352549"/>
              <a:ext cx="1523999" cy="4657726"/>
            </a:xfrm>
            <a:prstGeom prst="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ight Arrow 12"/>
            <p:cNvSpPr/>
            <p:nvPr/>
          </p:nvSpPr>
          <p:spPr>
            <a:xfrm>
              <a:off x="6013448" y="2941400"/>
              <a:ext cx="285750" cy="177165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grpSp>
      <p:sp>
        <p:nvSpPr>
          <p:cNvPr id="14" name="Rectangle 13"/>
          <p:cNvSpPr/>
          <p:nvPr/>
        </p:nvSpPr>
        <p:spPr>
          <a:xfrm>
            <a:off x="2965196" y="6436540"/>
            <a:ext cx="6096000" cy="369332"/>
          </a:xfrm>
          <a:prstGeom prst="rect">
            <a:avLst/>
          </a:prstGeom>
        </p:spPr>
        <p:txBody>
          <a:bodyPr>
            <a:spAutoFit/>
          </a:bodyPr>
          <a:lstStyle/>
          <a:p>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idea and proposal is approved by CIBM program</a:t>
            </a:r>
          </a:p>
        </p:txBody>
      </p:sp>
    </p:spTree>
    <p:extLst>
      <p:ext uri="{BB962C8B-B14F-4D97-AF65-F5344CB8AC3E}">
        <p14:creationId xmlns:p14="http://schemas.microsoft.com/office/powerpoint/2010/main" val="9188346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14672" y="3050417"/>
            <a:ext cx="4267598" cy="707886"/>
          </a:xfrm>
          <a:prstGeom prst="rect">
            <a:avLst/>
          </a:prstGeom>
          <a:ln w="25400">
            <a:solidFill>
              <a:schemeClr val="accent1"/>
            </a:solidFill>
          </a:ln>
        </p:spPr>
        <p:txBody>
          <a:bodyPr wrap="square">
            <a:spAutoFit/>
          </a:bodyPr>
          <a:lstStyle/>
          <a:p>
            <a:pPr algn="ctr"/>
            <a:r>
              <a:rPr lang="en-US" sz="2000" dirty="0" smtClean="0">
                <a:latin typeface="Arial" panose="020B0604020202020204" pitchFamily="34" charset="0"/>
                <a:ea typeface="Adobe Heiti Std R" panose="020B0400000000000000" pitchFamily="34" charset="-128"/>
                <a:cs typeface="Arial" panose="020B0604020202020204" pitchFamily="34" charset="0"/>
              </a:rPr>
              <a:t>Prediction model for Genetic and Epigenetic related diseases </a:t>
            </a:r>
            <a:endParaRPr lang="en-US" sz="2000" dirty="0">
              <a:latin typeface="Arial" panose="020B0604020202020204" pitchFamily="34" charset="0"/>
              <a:cs typeface="Arial" panose="020B0604020202020204" pitchFamily="34" charset="0"/>
            </a:endParaRPr>
          </a:p>
        </p:txBody>
      </p:sp>
      <p:sp>
        <p:nvSpPr>
          <p:cNvPr id="3" name="Rectangle 2"/>
          <p:cNvSpPr/>
          <p:nvPr/>
        </p:nvSpPr>
        <p:spPr>
          <a:xfrm>
            <a:off x="2807445" y="1326456"/>
            <a:ext cx="2044149" cy="369332"/>
          </a:xfrm>
          <a:prstGeom prst="rect">
            <a:avLst/>
          </a:prstGeom>
          <a:solidFill>
            <a:schemeClr val="bg1"/>
          </a:solidFill>
          <a:ln w="25400">
            <a:solidFill>
              <a:schemeClr val="accent1"/>
            </a:solidFill>
          </a:ln>
        </p:spPr>
        <p:txBody>
          <a:bodyPr wrap="none">
            <a:spAutoFit/>
          </a:bodyPr>
          <a:lstStyle/>
          <a:p>
            <a:r>
              <a:rPr lang="en-US" dirty="0">
                <a:solidFill>
                  <a:srgbClr val="333333"/>
                </a:solidFill>
                <a:latin typeface="Arial" panose="020B0604020202020204" pitchFamily="34" charset="0"/>
                <a:cs typeface="Arial" panose="020B0604020202020204" pitchFamily="34" charset="0"/>
              </a:rPr>
              <a:t>6,221 Phenotypes</a:t>
            </a:r>
          </a:p>
        </p:txBody>
      </p:sp>
      <p:sp>
        <p:nvSpPr>
          <p:cNvPr id="4" name="Rectangle 3"/>
          <p:cNvSpPr/>
          <p:nvPr/>
        </p:nvSpPr>
        <p:spPr>
          <a:xfrm>
            <a:off x="800345" y="1121281"/>
            <a:ext cx="1685077" cy="646331"/>
          </a:xfrm>
          <a:prstGeom prst="rect">
            <a:avLst/>
          </a:prstGeom>
          <a:solidFill>
            <a:schemeClr val="bg1"/>
          </a:solidFill>
          <a:ln w="25400">
            <a:solidFill>
              <a:schemeClr val="accent1"/>
            </a:solidFill>
          </a:ln>
        </p:spPr>
        <p:txBody>
          <a:bodyPr wrap="none">
            <a:spAutoFit/>
          </a:bodyPr>
          <a:lstStyle/>
          <a:p>
            <a:r>
              <a:rPr lang="en-US" dirty="0" smtClean="0">
                <a:solidFill>
                  <a:srgbClr val="333333"/>
                </a:solidFill>
                <a:latin typeface="Arial" panose="020B0604020202020204" pitchFamily="34" charset="0"/>
                <a:cs typeface="Arial" panose="020B0604020202020204" pitchFamily="34" charset="0"/>
              </a:rPr>
              <a:t>Genome-wide </a:t>
            </a:r>
          </a:p>
          <a:p>
            <a:r>
              <a:rPr lang="en-US" dirty="0" smtClean="0">
                <a:solidFill>
                  <a:srgbClr val="333333"/>
                </a:solidFill>
                <a:latin typeface="Arial" panose="020B0604020202020204" pitchFamily="34" charset="0"/>
                <a:cs typeface="Arial" panose="020B0604020202020204" pitchFamily="34" charset="0"/>
              </a:rPr>
              <a:t>Exome-Array</a:t>
            </a:r>
            <a:endParaRPr lang="en-US" dirty="0">
              <a:solidFill>
                <a:srgbClr val="333333"/>
              </a:solidFill>
              <a:latin typeface="Arial" panose="020B0604020202020204" pitchFamily="34" charset="0"/>
              <a:cs typeface="Arial" panose="020B0604020202020204" pitchFamily="34" charset="0"/>
            </a:endParaRPr>
          </a:p>
        </p:txBody>
      </p:sp>
      <p:cxnSp>
        <p:nvCxnSpPr>
          <p:cNvPr id="5" name="Straight Arrow Connector 4"/>
          <p:cNvCxnSpPr/>
          <p:nvPr/>
        </p:nvCxnSpPr>
        <p:spPr>
          <a:xfrm>
            <a:off x="1721488" y="1767612"/>
            <a:ext cx="0" cy="4191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800345" y="2229277"/>
            <a:ext cx="3685689" cy="646331"/>
          </a:xfrm>
          <a:prstGeom prst="rect">
            <a:avLst/>
          </a:prstGeom>
          <a:solidFill>
            <a:schemeClr val="bg1"/>
          </a:solidFill>
          <a:ln w="25400">
            <a:solidFill>
              <a:schemeClr val="accent1"/>
            </a:solidFill>
          </a:ln>
        </p:spPr>
        <p:txBody>
          <a:bodyPr wrap="none">
            <a:spAutoFit/>
          </a:bodyPr>
          <a:lstStyle/>
          <a:p>
            <a:r>
              <a:rPr lang="en-US" dirty="0" smtClean="0">
                <a:solidFill>
                  <a:srgbClr val="333333"/>
                </a:solidFill>
                <a:latin typeface="Arial" panose="020B0604020202020204" pitchFamily="34" charset="0"/>
                <a:cs typeface="Arial" panose="020B0604020202020204" pitchFamily="34" charset="0"/>
              </a:rPr>
              <a:t>Variations in Epigenetic Factors</a:t>
            </a:r>
          </a:p>
          <a:p>
            <a:r>
              <a:rPr lang="en-US" dirty="0">
                <a:solidFill>
                  <a:srgbClr val="333333"/>
                </a:solidFill>
                <a:latin typeface="Arial" panose="020B0604020202020204" pitchFamily="34" charset="0"/>
                <a:cs typeface="Arial" panose="020B0604020202020204" pitchFamily="34" charset="0"/>
              </a:rPr>
              <a:t> </a:t>
            </a:r>
            <a:r>
              <a:rPr lang="en-US" dirty="0" smtClean="0">
                <a:solidFill>
                  <a:srgbClr val="333333"/>
                </a:solidFill>
                <a:latin typeface="Arial" panose="020B0604020202020204" pitchFamily="34" charset="0"/>
                <a:cs typeface="Arial" panose="020B0604020202020204" pitchFamily="34" charset="0"/>
              </a:rPr>
              <a:t>             5873 SNPs (P&lt;8.5x10</a:t>
            </a:r>
            <a:r>
              <a:rPr lang="en-US" baseline="30000" dirty="0" smtClean="0">
                <a:solidFill>
                  <a:srgbClr val="333333"/>
                </a:solidFill>
                <a:latin typeface="Arial" panose="020B0604020202020204" pitchFamily="34" charset="0"/>
                <a:cs typeface="Arial" panose="020B0604020202020204" pitchFamily="34" charset="0"/>
              </a:rPr>
              <a:t>-6</a:t>
            </a:r>
            <a:r>
              <a:rPr lang="en-US" dirty="0" smtClean="0">
                <a:solidFill>
                  <a:srgbClr val="333333"/>
                </a:solidFill>
                <a:latin typeface="Arial" panose="020B0604020202020204" pitchFamily="34" charset="0"/>
                <a:cs typeface="Arial" panose="020B0604020202020204" pitchFamily="34" charset="0"/>
              </a:rPr>
              <a:t>)</a:t>
            </a:r>
            <a:endParaRPr lang="en-US" dirty="0">
              <a:solidFill>
                <a:srgbClr val="333333"/>
              </a:solidFill>
              <a:latin typeface="Arial" panose="020B0604020202020204" pitchFamily="34" charset="0"/>
              <a:cs typeface="Arial" panose="020B0604020202020204" pitchFamily="34" charset="0"/>
            </a:endParaRPr>
          </a:p>
        </p:txBody>
      </p:sp>
      <p:cxnSp>
        <p:nvCxnSpPr>
          <p:cNvPr id="7" name="Straight Arrow Connector 6"/>
          <p:cNvCxnSpPr/>
          <p:nvPr/>
        </p:nvCxnSpPr>
        <p:spPr>
          <a:xfrm>
            <a:off x="3664588" y="1767612"/>
            <a:ext cx="0" cy="4191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466273" y="2875608"/>
            <a:ext cx="5194" cy="432549"/>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00345" y="3321973"/>
            <a:ext cx="4022478" cy="369332"/>
          </a:xfrm>
          <a:prstGeom prst="rect">
            <a:avLst/>
          </a:prstGeom>
          <a:solidFill>
            <a:schemeClr val="bg1"/>
          </a:solidFill>
          <a:ln w="25400">
            <a:solidFill>
              <a:schemeClr val="accent1"/>
            </a:solidFill>
          </a:ln>
        </p:spPr>
        <p:txBody>
          <a:bodyPr wrap="square">
            <a:spAutoFit/>
          </a:bodyPr>
          <a:lstStyle/>
          <a:p>
            <a:r>
              <a:rPr lang="en-US" dirty="0" smtClean="0">
                <a:solidFill>
                  <a:srgbClr val="333333"/>
                </a:solidFill>
                <a:latin typeface="Arial" panose="020B0604020202020204" pitchFamily="34" charset="0"/>
                <a:cs typeface="Arial" panose="020B0604020202020204" pitchFamily="34" charset="0"/>
              </a:rPr>
              <a:t>Significant Genes and Phenotypes</a:t>
            </a:r>
            <a:endParaRPr lang="en-US" dirty="0">
              <a:solidFill>
                <a:srgbClr val="333333"/>
              </a:solidFill>
              <a:latin typeface="Arial" panose="020B0604020202020204" pitchFamily="34" charset="0"/>
              <a:cs typeface="Arial" panose="020B0604020202020204" pitchFamily="34" charset="0"/>
            </a:endParaRPr>
          </a:p>
        </p:txBody>
      </p:sp>
      <p:cxnSp>
        <p:nvCxnSpPr>
          <p:cNvPr id="11" name="Straight Arrow Connector 10"/>
          <p:cNvCxnSpPr/>
          <p:nvPr/>
        </p:nvCxnSpPr>
        <p:spPr>
          <a:xfrm flipH="1">
            <a:off x="2095500" y="3705121"/>
            <a:ext cx="2265" cy="4142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00345" y="4119321"/>
            <a:ext cx="5118902" cy="707886"/>
          </a:xfrm>
          <a:prstGeom prst="rect">
            <a:avLst/>
          </a:prstGeom>
          <a:noFill/>
          <a:ln w="25400">
            <a:solidFill>
              <a:schemeClr val="accent1"/>
            </a:solidFill>
          </a:ln>
        </p:spPr>
        <p:txBody>
          <a:bodyPr wrap="none" rtlCol="0">
            <a:spAutoFit/>
          </a:bodyPr>
          <a:lstStyle/>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Validate association with bioinformatics </a:t>
            </a:r>
            <a:endParaRPr lang="en-US" sz="200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Validate </a:t>
            </a:r>
            <a:r>
              <a:rPr lang="en-US" sz="2000" dirty="0">
                <a:latin typeface="Arial" panose="020B0604020202020204" pitchFamily="34" charset="0"/>
                <a:cs typeface="Arial" panose="020B0604020202020204" pitchFamily="34" charset="0"/>
              </a:rPr>
              <a:t>association with </a:t>
            </a:r>
            <a:r>
              <a:rPr lang="en-US" sz="2000" dirty="0" smtClean="0">
                <a:latin typeface="Arial" panose="020B0604020202020204" pitchFamily="34" charset="0"/>
                <a:cs typeface="Arial" panose="020B0604020202020204" pitchFamily="34" charset="0"/>
              </a:rPr>
              <a:t>BS-Sequencing</a:t>
            </a:r>
            <a:endParaRPr lang="en-US" sz="1600" dirty="0" smtClean="0">
              <a:latin typeface="Arial" panose="020B0604020202020204" pitchFamily="34" charset="0"/>
              <a:cs typeface="Arial" panose="020B0604020202020204" pitchFamily="34" charset="0"/>
            </a:endParaRPr>
          </a:p>
        </p:txBody>
      </p:sp>
      <p:sp>
        <p:nvSpPr>
          <p:cNvPr id="14" name="TextBox 13"/>
          <p:cNvSpPr txBox="1"/>
          <p:nvPr/>
        </p:nvSpPr>
        <p:spPr>
          <a:xfrm>
            <a:off x="6328888" y="4287257"/>
            <a:ext cx="5777425" cy="1631216"/>
          </a:xfrm>
          <a:prstGeom prst="rect">
            <a:avLst/>
          </a:prstGeom>
          <a:noFill/>
          <a:ln w="25400">
            <a:solidFill>
              <a:schemeClr val="accent1"/>
            </a:solidFill>
          </a:ln>
        </p:spPr>
        <p:txBody>
          <a:bodyPr wrap="square" rtlCol="0">
            <a:spAutoFit/>
          </a:bodyPr>
          <a:lstStyle/>
          <a:p>
            <a:r>
              <a:rPr lang="en-US" sz="2000" dirty="0" smtClean="0">
                <a:latin typeface="Arial" panose="020B0604020202020204" pitchFamily="34" charset="0"/>
                <a:cs typeface="Arial" panose="020B0604020202020204" pitchFamily="34" charset="0"/>
              </a:rPr>
              <a:t>Multi-class classification to epi/genetics features  </a:t>
            </a:r>
          </a:p>
          <a:p>
            <a:endParaRPr lang="en-US" sz="200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Random forest </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SVM</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Neural network</a:t>
            </a:r>
          </a:p>
        </p:txBody>
      </p:sp>
      <p:sp>
        <p:nvSpPr>
          <p:cNvPr id="16" name="TextBox 15"/>
          <p:cNvSpPr txBox="1"/>
          <p:nvPr/>
        </p:nvSpPr>
        <p:spPr>
          <a:xfrm>
            <a:off x="6643842" y="1638098"/>
            <a:ext cx="4707558" cy="830997"/>
          </a:xfrm>
          <a:prstGeom prst="rect">
            <a:avLst/>
          </a:prstGeom>
          <a:noFill/>
          <a:ln w="25400">
            <a:solidFill>
              <a:schemeClr val="accent1"/>
            </a:solidFill>
          </a:ln>
        </p:spPr>
        <p:txBody>
          <a:bodyPr wrap="square" rtlCol="0">
            <a:spAutoFit/>
          </a:bodyPr>
          <a:lstStyle/>
          <a:p>
            <a:r>
              <a:rPr lang="en-US" sz="2400" dirty="0" smtClean="0">
                <a:latin typeface="Arial" panose="020B0604020202020204" pitchFamily="34" charset="0"/>
                <a:cs typeface="Arial" panose="020B0604020202020204" pitchFamily="34" charset="0"/>
              </a:rPr>
              <a:t>Build a R package for this project to be used for further analysis </a:t>
            </a:r>
          </a:p>
        </p:txBody>
      </p:sp>
      <p:cxnSp>
        <p:nvCxnSpPr>
          <p:cNvPr id="17" name="Straight Arrow Connector 16"/>
          <p:cNvCxnSpPr/>
          <p:nvPr/>
        </p:nvCxnSpPr>
        <p:spPr>
          <a:xfrm>
            <a:off x="2764337" y="4827207"/>
            <a:ext cx="0" cy="36935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00345" y="5255223"/>
            <a:ext cx="5089477" cy="1015663"/>
          </a:xfrm>
          <a:prstGeom prst="rect">
            <a:avLst/>
          </a:prstGeom>
          <a:ln w="25400">
            <a:solidFill>
              <a:schemeClr val="accent1"/>
            </a:solidFill>
          </a:ln>
        </p:spPr>
        <p:txBody>
          <a:bodyPr wrap="square">
            <a:spAutoFit/>
          </a:bodyPr>
          <a:lstStyle/>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Validate </a:t>
            </a:r>
            <a:r>
              <a:rPr lang="en-US" sz="2000" dirty="0">
                <a:latin typeface="Arial" panose="020B0604020202020204" pitchFamily="34" charset="0"/>
                <a:cs typeface="Arial" panose="020B0604020202020204" pitchFamily="34" charset="0"/>
              </a:rPr>
              <a:t>association with MH450K array</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Validate association with </a:t>
            </a:r>
            <a:r>
              <a:rPr lang="en-US" sz="2000" dirty="0" smtClean="0">
                <a:latin typeface="Arial" panose="020B0604020202020204" pitchFamily="34" charset="0"/>
                <a:cs typeface="Arial" panose="020B0604020202020204" pitchFamily="34" charset="0"/>
              </a:rPr>
              <a:t>RRBS</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Low-cost LINE-1 methylation in </a:t>
            </a:r>
            <a:r>
              <a:rPr lang="en-US" sz="2000" dirty="0" err="1" smtClean="0">
                <a:latin typeface="Arial" panose="020B0604020202020204" pitchFamily="34" charset="0"/>
                <a:cs typeface="Arial" panose="020B0604020202020204" pitchFamily="34" charset="0"/>
              </a:rPr>
              <a:t>cfDNA</a:t>
            </a:r>
            <a:endParaRPr lang="en-US" sz="2000" dirty="0">
              <a:latin typeface="Arial" panose="020B0604020202020204" pitchFamily="34" charset="0"/>
              <a:cs typeface="Arial" panose="020B0604020202020204" pitchFamily="34" charset="0"/>
            </a:endParaRPr>
          </a:p>
        </p:txBody>
      </p:sp>
      <p:sp>
        <p:nvSpPr>
          <p:cNvPr id="27" name="Rectangle 26"/>
          <p:cNvSpPr/>
          <p:nvPr/>
        </p:nvSpPr>
        <p:spPr>
          <a:xfrm>
            <a:off x="581800" y="102670"/>
            <a:ext cx="10769600" cy="954107"/>
          </a:xfrm>
          <a:prstGeom prst="rect">
            <a:avLst/>
          </a:prstGeom>
          <a:ln w="25400">
            <a:noFill/>
          </a:ln>
        </p:spPr>
        <p:txBody>
          <a:bodyPr wrap="square">
            <a:spAutoFit/>
          </a:bodyPr>
          <a:lstStyle/>
          <a:p>
            <a:pPr algn="ctr"/>
            <a:r>
              <a:rPr lang="en-US" sz="2800" dirty="0" err="1">
                <a:latin typeface="Arial" panose="020B0604020202020204" pitchFamily="34" charset="0"/>
                <a:ea typeface="Adobe Heiti Std R" panose="020B0400000000000000" pitchFamily="34" charset="-128"/>
                <a:cs typeface="Arial" panose="020B0604020202020204" pitchFamily="34" charset="0"/>
              </a:rPr>
              <a:t>PheWAS</a:t>
            </a:r>
            <a:r>
              <a:rPr lang="en-US" sz="2800" dirty="0">
                <a:latin typeface="Arial" panose="020B0604020202020204" pitchFamily="34" charset="0"/>
                <a:ea typeface="Adobe Heiti Std R" panose="020B0400000000000000" pitchFamily="34" charset="-128"/>
                <a:cs typeface="Arial" panose="020B0604020202020204" pitchFamily="34" charset="0"/>
              </a:rPr>
              <a:t> Maps Genetic Variation in Epigenetic Factors with Human Disease</a:t>
            </a:r>
            <a:endParaRPr lang="en-US" sz="2800" dirty="0">
              <a:latin typeface="Arial" panose="020B0604020202020204" pitchFamily="34" charset="0"/>
              <a:cs typeface="Arial" panose="020B0604020202020204" pitchFamily="34" charset="0"/>
            </a:endParaRPr>
          </a:p>
        </p:txBody>
      </p:sp>
      <p:sp>
        <p:nvSpPr>
          <p:cNvPr id="47" name="Right Arrow 46"/>
          <p:cNvSpPr/>
          <p:nvPr/>
        </p:nvSpPr>
        <p:spPr>
          <a:xfrm>
            <a:off x="6035980" y="4729305"/>
            <a:ext cx="205600" cy="105183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8" name="Straight Arrow Connector 47"/>
          <p:cNvCxnSpPr/>
          <p:nvPr/>
        </p:nvCxnSpPr>
        <p:spPr>
          <a:xfrm flipH="1" flipV="1">
            <a:off x="9148471" y="3878709"/>
            <a:ext cx="1" cy="38314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9148470" y="2469095"/>
            <a:ext cx="1" cy="38314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6027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1154" y="186057"/>
            <a:ext cx="2619628" cy="523220"/>
          </a:xfrm>
          <a:prstGeom prst="rect">
            <a:avLst/>
          </a:prstGeom>
          <a:noFill/>
        </p:spPr>
        <p:txBody>
          <a:bodyPr wrap="none" rtlCol="0">
            <a:spAutoFit/>
          </a:bodyPr>
          <a:lstStyle/>
          <a:p>
            <a:r>
              <a:rPr lang="en-US" sz="2800" b="1" dirty="0" smtClean="0">
                <a:latin typeface="Arial" panose="020B0604020202020204" pitchFamily="34" charset="0"/>
                <a:cs typeface="Arial" panose="020B0604020202020204" pitchFamily="34" charset="0"/>
              </a:rPr>
              <a:t>Shicheng Guo</a:t>
            </a:r>
            <a:endParaRPr lang="en-US" sz="2800" b="1" dirty="0">
              <a:latin typeface="Arial" panose="020B0604020202020204" pitchFamily="34" charset="0"/>
              <a:cs typeface="Arial" panose="020B0604020202020204" pitchFamily="34" charset="0"/>
            </a:endParaRPr>
          </a:p>
        </p:txBody>
      </p:sp>
      <p:sp>
        <p:nvSpPr>
          <p:cNvPr id="3" name="Rectangle 2"/>
          <p:cNvSpPr/>
          <p:nvPr/>
        </p:nvSpPr>
        <p:spPr>
          <a:xfrm>
            <a:off x="717960" y="1038531"/>
            <a:ext cx="11270840" cy="1323439"/>
          </a:xfrm>
          <a:prstGeom prst="rect">
            <a:avLst/>
          </a:prstGeom>
        </p:spPr>
        <p:txBody>
          <a:bodyPr wrap="square">
            <a:spAutoFit/>
          </a:bodyPr>
          <a:lstStyle/>
          <a:p>
            <a:r>
              <a:rPr lang="en-US" sz="2000" dirty="0" smtClean="0">
                <a:latin typeface="Arial" panose="020B0604020202020204" pitchFamily="34" charset="0"/>
                <a:ea typeface="Times New Roman" panose="02020603050405020304" pitchFamily="18" charset="0"/>
              </a:rPr>
              <a:t>2009-2015    Ph.D. School </a:t>
            </a:r>
            <a:r>
              <a:rPr lang="en-US" sz="2000" dirty="0">
                <a:latin typeface="Arial" panose="020B0604020202020204" pitchFamily="34" charset="0"/>
                <a:ea typeface="Times New Roman" panose="02020603050405020304" pitchFamily="18" charset="0"/>
              </a:rPr>
              <a:t>of Life Sciences, </a:t>
            </a:r>
            <a:r>
              <a:rPr lang="en-US" sz="2000" dirty="0" err="1">
                <a:latin typeface="Arial" panose="020B0604020202020204" pitchFamily="34" charset="0"/>
                <a:ea typeface="Times New Roman" panose="02020603050405020304" pitchFamily="18" charset="0"/>
              </a:rPr>
              <a:t>Fudan</a:t>
            </a:r>
            <a:r>
              <a:rPr lang="en-US" sz="2000" dirty="0">
                <a:latin typeface="Arial" panose="020B0604020202020204" pitchFamily="34" charset="0"/>
                <a:ea typeface="Times New Roman" panose="02020603050405020304" pitchFamily="18" charset="0"/>
              </a:rPr>
              <a:t> University, </a:t>
            </a:r>
            <a:r>
              <a:rPr lang="en-US" sz="2000" dirty="0" smtClean="0">
                <a:latin typeface="Arial" panose="020B0604020202020204" pitchFamily="34" charset="0"/>
                <a:ea typeface="Times New Roman" panose="02020603050405020304" pitchFamily="18" charset="0"/>
              </a:rPr>
              <a:t>Shanghai, CN</a:t>
            </a:r>
          </a:p>
          <a:p>
            <a:r>
              <a:rPr lang="en-US" sz="2000" dirty="0">
                <a:latin typeface="Arial" panose="020B0604020202020204" pitchFamily="34" charset="0"/>
                <a:ea typeface="Times New Roman" panose="02020603050405020304" pitchFamily="18" charset="0"/>
              </a:rPr>
              <a:t>2013-2015    </a:t>
            </a:r>
            <a:r>
              <a:rPr lang="en-US" sz="2000" dirty="0" smtClean="0">
                <a:latin typeface="Arial" panose="020B0604020202020204" pitchFamily="34" charset="0"/>
                <a:ea typeface="Times New Roman" panose="02020603050405020304" pitchFamily="18" charset="0"/>
              </a:rPr>
              <a:t>Visiting student, University </a:t>
            </a:r>
            <a:r>
              <a:rPr lang="en-US" sz="2000" dirty="0">
                <a:latin typeface="Arial" panose="020B0604020202020204" pitchFamily="34" charset="0"/>
                <a:ea typeface="Times New Roman" panose="02020603050405020304" pitchFamily="18" charset="0"/>
              </a:rPr>
              <a:t>of Texas Health Science Center at </a:t>
            </a:r>
            <a:r>
              <a:rPr lang="en-US" sz="2000" dirty="0" smtClean="0">
                <a:latin typeface="Arial" panose="020B0604020202020204" pitchFamily="34" charset="0"/>
                <a:ea typeface="Times New Roman" panose="02020603050405020304" pitchFamily="18" charset="0"/>
              </a:rPr>
              <a:t>Houston</a:t>
            </a:r>
            <a:endParaRPr lang="en-US" sz="2000" dirty="0">
              <a:latin typeface="Arial" panose="020B0604020202020204" pitchFamily="34" charset="0"/>
              <a:ea typeface="Times New Roman" panose="02020603050405020304" pitchFamily="18" charset="0"/>
            </a:endParaRPr>
          </a:p>
          <a:p>
            <a:r>
              <a:rPr lang="en-US" sz="2000" dirty="0">
                <a:latin typeface="Arial" panose="020B0604020202020204" pitchFamily="34" charset="0"/>
                <a:ea typeface="Times New Roman" panose="02020603050405020304" pitchFamily="18" charset="0"/>
              </a:rPr>
              <a:t>2015-2017    Postdoctoral Fellow, Department of Bioengineering, </a:t>
            </a:r>
            <a:r>
              <a:rPr lang="en-US" sz="2000" dirty="0" smtClean="0">
                <a:latin typeface="Arial" panose="020B0604020202020204" pitchFamily="34" charset="0"/>
                <a:ea typeface="Times New Roman" panose="02020603050405020304" pitchFamily="18" charset="0"/>
              </a:rPr>
              <a:t>UCSD</a:t>
            </a:r>
          </a:p>
          <a:p>
            <a:r>
              <a:rPr lang="en-US" sz="2000" dirty="0" smtClean="0">
                <a:latin typeface="Arial" panose="020B0604020202020204" pitchFamily="34" charset="0"/>
                <a:ea typeface="Times New Roman" panose="02020603050405020304" pitchFamily="18" charset="0"/>
              </a:rPr>
              <a:t>2017-2019    Postdoctoral Fellow, Center </a:t>
            </a:r>
            <a:r>
              <a:rPr lang="en-US" sz="2000" dirty="0">
                <a:latin typeface="Arial" panose="020B0604020202020204" pitchFamily="34" charset="0"/>
                <a:ea typeface="Times New Roman" panose="02020603050405020304" pitchFamily="18" charset="0"/>
              </a:rPr>
              <a:t>for Precision Medicine </a:t>
            </a:r>
            <a:r>
              <a:rPr lang="en-US" sz="2000" dirty="0" smtClean="0">
                <a:latin typeface="Arial" panose="020B0604020202020204" pitchFamily="34" charset="0"/>
                <a:ea typeface="Times New Roman" panose="02020603050405020304" pitchFamily="18" charset="0"/>
              </a:rPr>
              <a:t>Research, MCRI     </a:t>
            </a:r>
            <a:endParaRPr lang="en-US" sz="2000" dirty="0">
              <a:latin typeface="Arial" panose="020B0604020202020204" pitchFamily="34" charset="0"/>
              <a:ea typeface="Times New Roman" panose="02020603050405020304" pitchFamily="18" charset="0"/>
            </a:endParaRPr>
          </a:p>
        </p:txBody>
      </p:sp>
      <p:sp>
        <p:nvSpPr>
          <p:cNvPr id="4" name="Rectangle 3"/>
          <p:cNvSpPr/>
          <p:nvPr/>
        </p:nvSpPr>
        <p:spPr>
          <a:xfrm>
            <a:off x="731154" y="2488857"/>
            <a:ext cx="8210140" cy="2739211"/>
          </a:xfrm>
          <a:prstGeom prst="rect">
            <a:avLst/>
          </a:prstGeom>
        </p:spPr>
        <p:txBody>
          <a:bodyPr wrap="square">
            <a:spAutoFit/>
          </a:bodyPr>
          <a:lstStyle/>
          <a:p>
            <a:r>
              <a:rPr lang="en-US" sz="2000" dirty="0">
                <a:latin typeface="Arial" panose="020B0604020202020204" pitchFamily="34" charset="0"/>
                <a:ea typeface="Times New Roman" panose="02020603050405020304" pitchFamily="18" charset="0"/>
              </a:rPr>
              <a:t>53 peer-view </a:t>
            </a:r>
            <a:r>
              <a:rPr lang="en-US" sz="2000" dirty="0" smtClean="0">
                <a:latin typeface="Arial" panose="020B0604020202020204" pitchFamily="34" charset="0"/>
                <a:ea typeface="Times New Roman" panose="02020603050405020304" pitchFamily="18" charset="0"/>
              </a:rPr>
              <a:t>papers, </a:t>
            </a:r>
            <a:r>
              <a:rPr lang="en-US" sz="2000" dirty="0">
                <a:latin typeface="Arial" panose="020B0604020202020204" pitchFamily="34" charset="0"/>
                <a:ea typeface="Times New Roman" panose="02020603050405020304" pitchFamily="18" charset="0"/>
              </a:rPr>
              <a:t>2 granted patents</a:t>
            </a:r>
          </a:p>
          <a:p>
            <a:endParaRPr lang="en-US" sz="1900" dirty="0" smtClean="0">
              <a:latin typeface="Arial" panose="020B0604020202020204" pitchFamily="34" charset="0"/>
              <a:ea typeface="Times New Roman" panose="02020603050405020304" pitchFamily="18" charset="0"/>
            </a:endParaRPr>
          </a:p>
          <a:p>
            <a:r>
              <a:rPr lang="en-US" sz="1900" dirty="0" smtClean="0">
                <a:latin typeface="Arial" panose="020B0604020202020204" pitchFamily="34" charset="0"/>
                <a:ea typeface="Times New Roman" panose="02020603050405020304" pitchFamily="18" charset="0"/>
              </a:rPr>
              <a:t>Guo</a:t>
            </a:r>
            <a:r>
              <a:rPr lang="en-US" sz="1900" dirty="0">
                <a:latin typeface="Arial" panose="020B0604020202020204" pitchFamily="34" charset="0"/>
                <a:ea typeface="Times New Roman" panose="02020603050405020304" pitchFamily="18" charset="0"/>
              </a:rPr>
              <a:t>, S., et al. (2019). </a:t>
            </a:r>
            <a:r>
              <a:rPr lang="en-US" sz="1900" i="1" dirty="0" smtClean="0">
                <a:latin typeface="Arial" panose="020B0604020202020204" pitchFamily="34" charset="0"/>
                <a:ea typeface="Times New Roman" panose="02020603050405020304" pitchFamily="18" charset="0"/>
              </a:rPr>
              <a:t>Blood</a:t>
            </a:r>
            <a:r>
              <a:rPr lang="en-US" sz="1900" dirty="0" smtClean="0">
                <a:latin typeface="Arial" panose="020B0604020202020204" pitchFamily="34" charset="0"/>
                <a:ea typeface="Times New Roman" panose="02020603050405020304" pitchFamily="18" charset="0"/>
              </a:rPr>
              <a:t> </a:t>
            </a:r>
            <a:r>
              <a:rPr lang="en-US" sz="1900" dirty="0">
                <a:latin typeface="Arial" panose="020B0604020202020204" pitchFamily="34" charset="0"/>
                <a:ea typeface="Times New Roman" panose="02020603050405020304" pitchFamily="18" charset="0"/>
              </a:rPr>
              <a:t>133(17): 1888-1898.</a:t>
            </a:r>
          </a:p>
          <a:p>
            <a:r>
              <a:rPr lang="en-US" sz="1900" dirty="0">
                <a:latin typeface="Arial" panose="020B0604020202020204" pitchFamily="34" charset="0"/>
                <a:ea typeface="Times New Roman" panose="02020603050405020304" pitchFamily="18" charset="0"/>
              </a:rPr>
              <a:t>Guo, S., et al. (2017). </a:t>
            </a:r>
            <a:r>
              <a:rPr lang="en-US" sz="1900" i="1" dirty="0" smtClean="0">
                <a:latin typeface="Arial" panose="020B0604020202020204" pitchFamily="34" charset="0"/>
                <a:ea typeface="Times New Roman" panose="02020603050405020304" pitchFamily="18" charset="0"/>
              </a:rPr>
              <a:t>Nature Genetics</a:t>
            </a:r>
            <a:r>
              <a:rPr lang="en-US" sz="1900" dirty="0" smtClean="0">
                <a:latin typeface="Arial" panose="020B0604020202020204" pitchFamily="34" charset="0"/>
                <a:ea typeface="Times New Roman" panose="02020603050405020304" pitchFamily="18" charset="0"/>
              </a:rPr>
              <a:t> </a:t>
            </a:r>
            <a:r>
              <a:rPr lang="en-US" sz="1900" dirty="0">
                <a:latin typeface="Arial" panose="020B0604020202020204" pitchFamily="34" charset="0"/>
                <a:ea typeface="Times New Roman" panose="02020603050405020304" pitchFamily="18" charset="0"/>
              </a:rPr>
              <a:t>49(4): 635-642.</a:t>
            </a:r>
          </a:p>
          <a:p>
            <a:r>
              <a:rPr lang="en-US" sz="1900" dirty="0">
                <a:latin typeface="Arial" panose="020B0604020202020204" pitchFamily="34" charset="0"/>
                <a:ea typeface="Times New Roman" panose="02020603050405020304" pitchFamily="18" charset="0"/>
              </a:rPr>
              <a:t>Guo, S., et al. (2017). </a:t>
            </a:r>
            <a:r>
              <a:rPr lang="en-US" sz="1900" i="1" dirty="0" smtClean="0">
                <a:latin typeface="Arial" panose="020B0604020202020204" pitchFamily="34" charset="0"/>
                <a:ea typeface="Times New Roman" panose="02020603050405020304" pitchFamily="18" charset="0"/>
              </a:rPr>
              <a:t>Modern Rheumatology </a:t>
            </a:r>
            <a:r>
              <a:rPr lang="en-US" sz="1900" dirty="0">
                <a:latin typeface="Arial" panose="020B0604020202020204" pitchFamily="34" charset="0"/>
                <a:ea typeface="Times New Roman" panose="02020603050405020304" pitchFamily="18" charset="0"/>
              </a:rPr>
              <a:t>27(3): 441-447.</a:t>
            </a:r>
          </a:p>
          <a:p>
            <a:r>
              <a:rPr lang="en-US" sz="1900" dirty="0">
                <a:latin typeface="Arial" panose="020B0604020202020204" pitchFamily="34" charset="0"/>
                <a:ea typeface="Times New Roman" panose="02020603050405020304" pitchFamily="18" charset="0"/>
              </a:rPr>
              <a:t>Guo, S., et al. (2016). </a:t>
            </a:r>
            <a:r>
              <a:rPr lang="en-US" sz="1900" i="1" dirty="0">
                <a:latin typeface="Arial" panose="020B0604020202020204" pitchFamily="34" charset="0"/>
                <a:ea typeface="Times New Roman" panose="02020603050405020304" pitchFamily="18" charset="0"/>
              </a:rPr>
              <a:t>The Journal of rheumatology </a:t>
            </a:r>
            <a:r>
              <a:rPr lang="en-US" sz="1900" dirty="0">
                <a:latin typeface="Arial" panose="020B0604020202020204" pitchFamily="34" charset="0"/>
                <a:ea typeface="Times New Roman" panose="02020603050405020304" pitchFamily="18" charset="0"/>
              </a:rPr>
              <a:t>7: 3.</a:t>
            </a:r>
          </a:p>
          <a:p>
            <a:r>
              <a:rPr lang="en-US" sz="1900" dirty="0">
                <a:latin typeface="Arial" panose="020B0604020202020204" pitchFamily="34" charset="0"/>
                <a:ea typeface="Times New Roman" panose="02020603050405020304" pitchFamily="18" charset="0"/>
              </a:rPr>
              <a:t>Guo, S., et al. (2015). </a:t>
            </a:r>
            <a:r>
              <a:rPr lang="en-US" sz="1900" i="1" dirty="0" smtClean="0">
                <a:latin typeface="Arial" panose="020B0604020202020204" pitchFamily="34" charset="0"/>
                <a:ea typeface="Times New Roman" panose="02020603050405020304" pitchFamily="18" charset="0"/>
              </a:rPr>
              <a:t>Clinical </a:t>
            </a:r>
            <a:r>
              <a:rPr lang="en-US" sz="1900" i="1" dirty="0">
                <a:latin typeface="Arial" panose="020B0604020202020204" pitchFamily="34" charset="0"/>
                <a:ea typeface="Times New Roman" panose="02020603050405020304" pitchFamily="18" charset="0"/>
              </a:rPr>
              <a:t>Epigenetics </a:t>
            </a:r>
            <a:r>
              <a:rPr lang="en-US" sz="1900" dirty="0" smtClean="0">
                <a:latin typeface="Arial" panose="020B0604020202020204" pitchFamily="34" charset="0"/>
                <a:ea typeface="Times New Roman" panose="02020603050405020304" pitchFamily="18" charset="0"/>
              </a:rPr>
              <a:t>7(1): </a:t>
            </a:r>
            <a:r>
              <a:rPr lang="en-US" sz="1900" dirty="0">
                <a:latin typeface="Arial" panose="020B0604020202020204" pitchFamily="34" charset="0"/>
                <a:ea typeface="Times New Roman" panose="02020603050405020304" pitchFamily="18" charset="0"/>
              </a:rPr>
              <a:t>3.</a:t>
            </a:r>
          </a:p>
          <a:p>
            <a:r>
              <a:rPr lang="en-US" sz="1900" dirty="0" smtClean="0">
                <a:latin typeface="Arial" panose="020B0604020202020204" pitchFamily="34" charset="0"/>
                <a:ea typeface="Times New Roman" panose="02020603050405020304" pitchFamily="18" charset="0"/>
              </a:rPr>
              <a:t>Guo, S., et al. (2014). </a:t>
            </a:r>
            <a:r>
              <a:rPr lang="en-US" sz="1900" i="1" dirty="0" smtClean="0">
                <a:latin typeface="Arial" panose="020B0604020202020204" pitchFamily="34" charset="0"/>
                <a:ea typeface="Times New Roman" panose="02020603050405020304" pitchFamily="18" charset="0"/>
              </a:rPr>
              <a:t>Clinical Epigenetics </a:t>
            </a:r>
            <a:r>
              <a:rPr lang="en-US" sz="1900" dirty="0" smtClean="0">
                <a:latin typeface="Arial" panose="020B0604020202020204" pitchFamily="34" charset="0"/>
                <a:ea typeface="Times New Roman" panose="02020603050405020304" pitchFamily="18" charset="0"/>
              </a:rPr>
              <a:t>6(1): 5.</a:t>
            </a:r>
          </a:p>
          <a:p>
            <a:r>
              <a:rPr lang="en-US" sz="1900" dirty="0" smtClean="0">
                <a:latin typeface="Arial" panose="020B0604020202020204" pitchFamily="34" charset="0"/>
                <a:ea typeface="Times New Roman" panose="02020603050405020304" pitchFamily="18" charset="0"/>
              </a:rPr>
              <a:t>Guo</a:t>
            </a:r>
            <a:r>
              <a:rPr lang="en-US" sz="1900" dirty="0">
                <a:latin typeface="Arial" panose="020B0604020202020204" pitchFamily="34" charset="0"/>
                <a:ea typeface="Times New Roman" panose="02020603050405020304" pitchFamily="18" charset="0"/>
              </a:rPr>
              <a:t>, S., et al. (2014). </a:t>
            </a:r>
            <a:r>
              <a:rPr lang="en-US" sz="1900" i="1" dirty="0">
                <a:latin typeface="Arial" panose="020B0604020202020204" pitchFamily="34" charset="0"/>
                <a:ea typeface="Times New Roman" panose="02020603050405020304" pitchFamily="18" charset="0"/>
              </a:rPr>
              <a:t>Cancer Medicine </a:t>
            </a:r>
            <a:r>
              <a:rPr lang="en-US" sz="1900" dirty="0">
                <a:latin typeface="Arial" panose="020B0604020202020204" pitchFamily="34" charset="0"/>
                <a:ea typeface="Times New Roman" panose="02020603050405020304" pitchFamily="18" charset="0"/>
              </a:rPr>
              <a:t>3: </a:t>
            </a:r>
            <a:r>
              <a:rPr lang="en-US" sz="1900" dirty="0" smtClean="0">
                <a:latin typeface="Arial" panose="020B0604020202020204" pitchFamily="34" charset="0"/>
                <a:ea typeface="Times New Roman" panose="02020603050405020304" pitchFamily="18" charset="0"/>
              </a:rPr>
              <a:t>3</a:t>
            </a:r>
            <a:endParaRPr lang="en-US" sz="1900" dirty="0">
              <a:latin typeface="Arial" panose="020B0604020202020204" pitchFamily="34" charset="0"/>
              <a:ea typeface="Times New Roman" panose="02020603050405020304" pitchFamily="18" charset="0"/>
            </a:endParaRP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Rectangle 7"/>
          <p:cNvSpPr/>
          <p:nvPr/>
        </p:nvSpPr>
        <p:spPr>
          <a:xfrm>
            <a:off x="731154" y="5436028"/>
            <a:ext cx="11620500" cy="969496"/>
          </a:xfrm>
          <a:prstGeom prst="rect">
            <a:avLst/>
          </a:prstGeom>
        </p:spPr>
        <p:txBody>
          <a:bodyPr wrap="square">
            <a:spAutoFit/>
          </a:bodyPr>
          <a:lstStyle/>
          <a:p>
            <a:r>
              <a:rPr lang="en-US" sz="1900" dirty="0">
                <a:latin typeface="Arial" panose="020B0604020202020204" pitchFamily="34" charset="0"/>
                <a:ea typeface="Times New Roman" panose="02020603050405020304" pitchFamily="18" charset="0"/>
              </a:rPr>
              <a:t>2019, Semi-Finalists, AACC’s Disruptive Technology Award, method based on Nature Genetics, 2017.</a:t>
            </a:r>
          </a:p>
          <a:p>
            <a:r>
              <a:rPr lang="en-US" sz="1900" dirty="0">
                <a:latin typeface="Arial" panose="020B0604020202020204" pitchFamily="34" charset="0"/>
                <a:ea typeface="Times New Roman" panose="02020603050405020304" pitchFamily="18" charset="0"/>
              </a:rPr>
              <a:t>2018, Computation and Informatics in Biology and Medicine, NLM </a:t>
            </a:r>
          </a:p>
          <a:p>
            <a:r>
              <a:rPr lang="en-US" sz="1900" dirty="0">
                <a:latin typeface="Arial" panose="020B0604020202020204" pitchFamily="34" charset="0"/>
                <a:ea typeface="Times New Roman" panose="02020603050405020304" pitchFamily="18" charset="0"/>
              </a:rPr>
              <a:t>2014, First Place Poster, 17th Annual Human and Molecular Genetics Symposium, GSBS, Houston, </a:t>
            </a:r>
            <a:r>
              <a:rPr lang="en-US" sz="1900" dirty="0" smtClean="0">
                <a:latin typeface="Arial" panose="020B0604020202020204" pitchFamily="34" charset="0"/>
                <a:ea typeface="Times New Roman" panose="02020603050405020304" pitchFamily="18" charset="0"/>
              </a:rPr>
              <a:t>TX</a:t>
            </a:r>
            <a:endParaRPr lang="en-US" sz="19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87941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581" y="45576"/>
            <a:ext cx="11461770" cy="830997"/>
          </a:xfrm>
          <a:prstGeom prst="rect">
            <a:avLst/>
          </a:prstGeom>
        </p:spPr>
        <p:txBody>
          <a:bodyPr wrap="square">
            <a:spAutoFit/>
          </a:bodyPr>
          <a:lstStyle/>
          <a:p>
            <a:pPr algn="ctr"/>
            <a:r>
              <a:rPr lang="en-US" sz="2400" dirty="0" smtClean="0">
                <a:latin typeface="Arial" panose="020B0604020202020204" pitchFamily="34" charset="0"/>
                <a:ea typeface="Adobe Heiti Std R" panose="020B0400000000000000" pitchFamily="34" charset="-128"/>
                <a:cs typeface="Arial" panose="020B0604020202020204" pitchFamily="34" charset="0"/>
              </a:rPr>
              <a:t>Phenome-wide </a:t>
            </a:r>
            <a:r>
              <a:rPr lang="en-US" sz="2400" dirty="0">
                <a:latin typeface="Arial" panose="020B0604020202020204" pitchFamily="34" charset="0"/>
                <a:ea typeface="Adobe Heiti Std R" panose="020B0400000000000000" pitchFamily="34" charset="-128"/>
                <a:cs typeface="Arial" panose="020B0604020202020204" pitchFamily="34" charset="0"/>
              </a:rPr>
              <a:t>Association Study Maps Genetic Variation in Epigenetic Factors with Human Complex Disease </a:t>
            </a:r>
            <a:endParaRPr lang="en-US" sz="2400" dirty="0">
              <a:latin typeface="Arial" panose="020B0604020202020204" pitchFamily="34" charset="0"/>
              <a:cs typeface="Arial" panose="020B0604020202020204" pitchFamily="34" charset="0"/>
            </a:endParaRPr>
          </a:p>
        </p:txBody>
      </p:sp>
      <p:sp>
        <p:nvSpPr>
          <p:cNvPr id="4" name="Rectangle 3"/>
          <p:cNvSpPr/>
          <p:nvPr/>
        </p:nvSpPr>
        <p:spPr>
          <a:xfrm>
            <a:off x="590530" y="1065294"/>
            <a:ext cx="6070029" cy="5016758"/>
          </a:xfrm>
          <a:prstGeom prst="rect">
            <a:avLst/>
          </a:prstGeom>
        </p:spPr>
        <p:txBody>
          <a:bodyPr wrap="square">
            <a:spAutoFit/>
          </a:bodyPr>
          <a:lstStyle/>
          <a:p>
            <a:r>
              <a:rPr lang="en-US" sz="1600" dirty="0" smtClean="0">
                <a:latin typeface="Arial" panose="020B0604020202020204" pitchFamily="34" charset="0"/>
                <a:ea typeface="Adobe Heiti Std R" panose="020B0400000000000000" pitchFamily="34" charset="-128"/>
                <a:cs typeface="Arial" panose="020B0604020202020204" pitchFamily="34" charset="0"/>
              </a:rPr>
              <a:t>We have 15 approved phenotypes</a:t>
            </a:r>
          </a:p>
          <a:p>
            <a:endParaRPr lang="en-US" sz="1600" dirty="0" smtClean="0">
              <a:latin typeface="Arial" panose="020B0604020202020204" pitchFamily="34" charset="0"/>
              <a:ea typeface="Adobe Heiti Std R" panose="020B0400000000000000" pitchFamily="34" charset="-128"/>
              <a:cs typeface="Arial" panose="020B0604020202020204" pitchFamily="34" charset="0"/>
            </a:endParaRPr>
          </a:p>
          <a:p>
            <a:pPr marL="285750" indent="-285750">
              <a:buFont typeface="Wingdings" panose="05000000000000000000" pitchFamily="2" charset="2"/>
              <a:buChar char="ü"/>
            </a:pPr>
            <a:r>
              <a:rPr lang="en-US" b="1" dirty="0" smtClean="0">
                <a:solidFill>
                  <a:srgbClr val="FF0000"/>
                </a:solidFill>
                <a:latin typeface="Arial" panose="020B0604020202020204" pitchFamily="34" charset="0"/>
                <a:cs typeface="Arial" panose="020B0604020202020204" pitchFamily="34" charset="0"/>
              </a:rPr>
              <a:t>Rheumatoid </a:t>
            </a:r>
            <a:r>
              <a:rPr lang="en-US" b="1" dirty="0">
                <a:solidFill>
                  <a:srgbClr val="FF0000"/>
                </a:solidFill>
                <a:latin typeface="Arial" panose="020B0604020202020204" pitchFamily="34" charset="0"/>
                <a:cs typeface="Arial" panose="020B0604020202020204" pitchFamily="34" charset="0"/>
              </a:rPr>
              <a:t>Arthritis (RA</a:t>
            </a:r>
            <a:r>
              <a:rPr lang="en-US" b="1" dirty="0" smtClean="0">
                <a:solidFill>
                  <a:srgbClr val="FF0000"/>
                </a:solidFill>
                <a:latin typeface="Arial" panose="020B0604020202020204" pitchFamily="34" charset="0"/>
                <a:cs typeface="Arial" panose="020B0604020202020204" pitchFamily="34" charset="0"/>
              </a:rPr>
              <a:t>) (h2=0.6)</a:t>
            </a:r>
            <a:endParaRPr lang="en-US" b="1" dirty="0">
              <a:solidFill>
                <a:srgbClr val="FF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Systemic Lupus Erythematosus (SLE)</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Multiple Sclerosis (MS)</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Type 1 Diabetes (T1D</a:t>
            </a:r>
            <a:r>
              <a:rPr lang="en-US" b="1" dirty="0" smtClean="0">
                <a:latin typeface="Arial" panose="020B0604020202020204" pitchFamily="34" charset="0"/>
                <a:cs typeface="Arial" panose="020B0604020202020204" pitchFamily="34" charset="0"/>
              </a:rPr>
              <a:t>)</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Hemochromatosis</a:t>
            </a:r>
            <a:endParaRPr lang="en-US"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Premature Myocardial Infarction (PMI)</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Chronic Lymphocytic Leukemia (CLL)</a:t>
            </a:r>
          </a:p>
          <a:p>
            <a:pPr marL="285750" indent="-285750">
              <a:buFont typeface="Wingdings" panose="05000000000000000000" pitchFamily="2" charset="2"/>
              <a:buChar char="ü"/>
            </a:pPr>
            <a:r>
              <a:rPr lang="en-US" b="1" dirty="0">
                <a:solidFill>
                  <a:srgbClr val="FF0000"/>
                </a:solidFill>
                <a:latin typeface="Arial" panose="020B0604020202020204" pitchFamily="34" charset="0"/>
                <a:cs typeface="Arial" panose="020B0604020202020204" pitchFamily="34" charset="0"/>
              </a:rPr>
              <a:t>Obsessive Compulsive Disorder (</a:t>
            </a:r>
            <a:r>
              <a:rPr lang="en-US" b="1" dirty="0" smtClean="0">
                <a:solidFill>
                  <a:srgbClr val="FF0000"/>
                </a:solidFill>
                <a:latin typeface="Arial" panose="020B0604020202020204" pitchFamily="34" charset="0"/>
                <a:cs typeface="Arial" panose="020B0604020202020204" pitchFamily="34" charset="0"/>
              </a:rPr>
              <a:t>OCD, h2=0.29)</a:t>
            </a:r>
            <a:endParaRPr lang="en-US" b="1" dirty="0">
              <a:solidFill>
                <a:srgbClr val="FF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Autoimmune Thyroid Disease (ATD)</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Axial </a:t>
            </a:r>
            <a:r>
              <a:rPr lang="en-US" b="1" dirty="0" err="1">
                <a:latin typeface="Arial" panose="020B0604020202020204" pitchFamily="34" charset="0"/>
                <a:cs typeface="Arial" panose="020B0604020202020204" pitchFamily="34" charset="0"/>
              </a:rPr>
              <a:t>Spondyloarthritis</a:t>
            </a:r>
            <a:r>
              <a:rPr lang="en-US" b="1" dirty="0">
                <a:latin typeface="Arial" panose="020B0604020202020204" pitchFamily="34" charset="0"/>
                <a:cs typeface="Arial" panose="020B0604020202020204" pitchFamily="34" charset="0"/>
              </a:rPr>
              <a:t> (AS)</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Psoriatic Arthritis (PA)</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Autoimmune Thyroid Disease (ATD)</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Systemic </a:t>
            </a:r>
            <a:r>
              <a:rPr lang="en-US" b="1" dirty="0" smtClean="0">
                <a:latin typeface="Arial" panose="020B0604020202020204" pitchFamily="34" charset="0"/>
                <a:cs typeface="Arial" panose="020B0604020202020204" pitchFamily="34" charset="0"/>
              </a:rPr>
              <a:t>Sclerosis (</a:t>
            </a:r>
            <a:r>
              <a:rPr lang="en-US" b="1" dirty="0" err="1" smtClean="0">
                <a:latin typeface="Arial" panose="020B0604020202020204" pitchFamily="34" charset="0"/>
                <a:cs typeface="Arial" panose="020B0604020202020204" pitchFamily="34" charset="0"/>
              </a:rPr>
              <a:t>SSc</a:t>
            </a:r>
            <a:r>
              <a:rPr lang="en-US" b="1" dirty="0" smtClean="0">
                <a:latin typeface="Arial" panose="020B0604020202020204" pitchFamily="34" charset="0"/>
                <a:cs typeface="Arial" panose="020B0604020202020204" pitchFamily="34" charset="0"/>
              </a:rPr>
              <a:t>)</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Chronic Lymphocyte Leukemia</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Severe Stage Glaucoma</a:t>
            </a:r>
          </a:p>
          <a:p>
            <a:pPr marL="285750" indent="-285750">
              <a:buFont typeface="Wingdings" panose="05000000000000000000" pitchFamily="2" charset="2"/>
              <a:buChar char="ü"/>
            </a:pPr>
            <a:r>
              <a:rPr lang="en-US" b="1" dirty="0" smtClean="0">
                <a:solidFill>
                  <a:srgbClr val="FF0000"/>
                </a:solidFill>
                <a:latin typeface="Arial" panose="020B0604020202020204" pitchFamily="34" charset="0"/>
                <a:cs typeface="Arial" panose="020B0604020202020204" pitchFamily="34" charset="0"/>
              </a:rPr>
              <a:t>Iron overload (h2=0.25-0.4)</a:t>
            </a:r>
            <a:endParaRPr lang="en-US" b="1" dirty="0">
              <a:solidFill>
                <a:srgbClr val="FF0000"/>
              </a:solidFill>
              <a:latin typeface="Arial" panose="020B0604020202020204" pitchFamily="34" charset="0"/>
              <a:cs typeface="Arial" panose="020B0604020202020204" pitchFamily="34" charset="0"/>
            </a:endParaRPr>
          </a:p>
        </p:txBody>
      </p:sp>
      <p:sp>
        <p:nvSpPr>
          <p:cNvPr id="6" name="TextBox 5"/>
          <p:cNvSpPr txBox="1"/>
          <p:nvPr/>
        </p:nvSpPr>
        <p:spPr>
          <a:xfrm>
            <a:off x="6350194" y="1223921"/>
            <a:ext cx="3371837" cy="400110"/>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1737 Significant Signals</a:t>
            </a:r>
            <a:endParaRPr lang="en-US" sz="20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6388250" y="1663972"/>
            <a:ext cx="4764087" cy="4632118"/>
          </a:xfrm>
          <a:prstGeom prst="rect">
            <a:avLst/>
          </a:prstGeom>
        </p:spPr>
      </p:pic>
      <p:sp>
        <p:nvSpPr>
          <p:cNvPr id="8" name="TextBox 7"/>
          <p:cNvSpPr txBox="1"/>
          <p:nvPr/>
        </p:nvSpPr>
        <p:spPr>
          <a:xfrm>
            <a:off x="9161747" y="1479306"/>
            <a:ext cx="1796918"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Iron Overload</a:t>
            </a:r>
            <a:endParaRPr lang="en-US" dirty="0">
              <a:latin typeface="Arial" panose="020B0604020202020204" pitchFamily="34" charset="0"/>
              <a:cs typeface="Arial" panose="020B0604020202020204" pitchFamily="34" charset="0"/>
            </a:endParaRPr>
          </a:p>
        </p:txBody>
      </p:sp>
      <p:sp>
        <p:nvSpPr>
          <p:cNvPr id="9" name="TextBox 8"/>
          <p:cNvSpPr txBox="1"/>
          <p:nvPr/>
        </p:nvSpPr>
        <p:spPr>
          <a:xfrm>
            <a:off x="9387675" y="2749520"/>
            <a:ext cx="2433649"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Rheumatoid Arthritis </a:t>
            </a:r>
            <a:endParaRPr lang="en-US" dirty="0">
              <a:latin typeface="Arial" panose="020B0604020202020204" pitchFamily="34" charset="0"/>
              <a:cs typeface="Arial" panose="020B0604020202020204" pitchFamily="34" charset="0"/>
            </a:endParaRPr>
          </a:p>
        </p:txBody>
      </p:sp>
      <p:sp>
        <p:nvSpPr>
          <p:cNvPr id="10" name="TextBox 9"/>
          <p:cNvSpPr txBox="1"/>
          <p:nvPr/>
        </p:nvSpPr>
        <p:spPr>
          <a:xfrm>
            <a:off x="9722031" y="2042098"/>
            <a:ext cx="2264055"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OCD and OCPD</a:t>
            </a:r>
            <a:endParaRPr lang="en-US" dirty="0">
              <a:latin typeface="Arial" panose="020B0604020202020204" pitchFamily="34" charset="0"/>
              <a:cs typeface="Arial" panose="020B0604020202020204" pitchFamily="34" charset="0"/>
            </a:endParaRPr>
          </a:p>
        </p:txBody>
      </p:sp>
      <p:sp>
        <p:nvSpPr>
          <p:cNvPr id="11" name="Rectangle 10"/>
          <p:cNvSpPr/>
          <p:nvPr/>
        </p:nvSpPr>
        <p:spPr>
          <a:xfrm>
            <a:off x="6820306" y="1831165"/>
            <a:ext cx="1163011" cy="307777"/>
          </a:xfrm>
          <a:prstGeom prst="rect">
            <a:avLst/>
          </a:prstGeom>
        </p:spPr>
        <p:txBody>
          <a:bodyPr wrap="square">
            <a:spAutoFit/>
          </a:bodyPr>
          <a:lstStyle/>
          <a:p>
            <a:r>
              <a:rPr lang="en-US" sz="1400" dirty="0">
                <a:solidFill>
                  <a:srgbClr val="FF0000"/>
                </a:solidFill>
                <a:latin typeface="Arial" panose="020B0604020202020204" pitchFamily="34" charset="0"/>
                <a:cs typeface="Arial" panose="020B0604020202020204" pitchFamily="34" charset="0"/>
              </a:rPr>
              <a:t>BRCA1</a:t>
            </a:r>
          </a:p>
        </p:txBody>
      </p:sp>
    </p:spTree>
    <p:extLst>
      <p:ext uri="{BB962C8B-B14F-4D97-AF65-F5344CB8AC3E}">
        <p14:creationId xmlns:p14="http://schemas.microsoft.com/office/powerpoint/2010/main" val="28943283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1857" y="2397610"/>
            <a:ext cx="4245903" cy="2202882"/>
            <a:chOff x="3332140" y="1952378"/>
            <a:chExt cx="6141265" cy="3209596"/>
          </a:xfrm>
        </p:grpSpPr>
        <p:pic>
          <p:nvPicPr>
            <p:cNvPr id="7170" name="Picture 2" descr="Image result for GTE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6341" y="2861023"/>
              <a:ext cx="2736934" cy="153952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blueprint epigenetic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649" y="4287692"/>
              <a:ext cx="2106635" cy="6978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fantom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3275" y="3877703"/>
              <a:ext cx="2320130" cy="52284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2140" y="4400549"/>
              <a:ext cx="1714500" cy="7614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elated imag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530" r="18291" b="43453"/>
            <a:stretch/>
          </p:blipFill>
          <p:spPr bwMode="auto">
            <a:xfrm>
              <a:off x="5552699" y="1952378"/>
              <a:ext cx="3509170" cy="94465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p:cNvSpPr/>
          <p:nvPr/>
        </p:nvSpPr>
        <p:spPr>
          <a:xfrm>
            <a:off x="50917" y="127816"/>
            <a:ext cx="12028138" cy="954107"/>
          </a:xfrm>
          <a:prstGeom prst="rect">
            <a:avLst/>
          </a:prstGeom>
        </p:spPr>
        <p:txBody>
          <a:bodyPr wrap="square">
            <a:spAutoFit/>
          </a:bodyPr>
          <a:lstStyle/>
          <a:p>
            <a:pPr algn="ctr"/>
            <a:r>
              <a:rPr lang="en-US" sz="2800" dirty="0" smtClean="0">
                <a:latin typeface="Adobe Heiti Std R" panose="020B0400000000000000" pitchFamily="34" charset="-128"/>
                <a:ea typeface="Adobe Heiti Std R" panose="020B0400000000000000" pitchFamily="34" charset="-128"/>
              </a:rPr>
              <a:t>Mapping Genetic </a:t>
            </a:r>
            <a:r>
              <a:rPr lang="en-US" sz="2800" dirty="0">
                <a:latin typeface="Adobe Heiti Std R" panose="020B0400000000000000" pitchFamily="34" charset="-128"/>
                <a:ea typeface="Adobe Heiti Std R" panose="020B0400000000000000" pitchFamily="34" charset="-128"/>
              </a:rPr>
              <a:t>Variation in Epigenetic </a:t>
            </a:r>
            <a:r>
              <a:rPr lang="en-US" sz="2800" dirty="0" smtClean="0">
                <a:latin typeface="Adobe Heiti Std R" panose="020B0400000000000000" pitchFamily="34" charset="-128"/>
                <a:ea typeface="Adobe Heiti Std R" panose="020B0400000000000000" pitchFamily="34" charset="-128"/>
              </a:rPr>
              <a:t>Factors to potential specific cell types and diseases</a:t>
            </a:r>
            <a:endParaRPr lang="en-US" sz="2800" dirty="0"/>
          </a:p>
        </p:txBody>
      </p:sp>
      <p:sp>
        <p:nvSpPr>
          <p:cNvPr id="5" name="Rectangle 4"/>
          <p:cNvSpPr/>
          <p:nvPr/>
        </p:nvSpPr>
        <p:spPr>
          <a:xfrm>
            <a:off x="163862" y="1403194"/>
            <a:ext cx="3941414" cy="646331"/>
          </a:xfrm>
          <a:prstGeom prst="rect">
            <a:avLst/>
          </a:prstGeom>
        </p:spPr>
        <p:txBody>
          <a:bodyPr wrap="square">
            <a:spAutoFit/>
          </a:bodyPr>
          <a:lstStyle/>
          <a:p>
            <a:r>
              <a:rPr lang="en-US" dirty="0" err="1" smtClean="0">
                <a:latin typeface="Adobe Heiti Std R" panose="020B0400000000000000" pitchFamily="34" charset="-128"/>
                <a:ea typeface="Adobe Heiti Std R" panose="020B0400000000000000" pitchFamily="34" charset="-128"/>
              </a:rPr>
              <a:t>PheWAS</a:t>
            </a:r>
            <a:r>
              <a:rPr lang="en-US" dirty="0" smtClean="0">
                <a:latin typeface="Adobe Heiti Std R" panose="020B0400000000000000" pitchFamily="34" charset="-128"/>
                <a:ea typeface="Adobe Heiti Std R" panose="020B0400000000000000" pitchFamily="34" charset="-128"/>
              </a:rPr>
              <a:t> identified Phenotype </a:t>
            </a:r>
            <a:r>
              <a:rPr lang="en-US" dirty="0" err="1" smtClean="0">
                <a:latin typeface="Adobe Heiti Std R" panose="020B0400000000000000" pitchFamily="34" charset="-128"/>
                <a:ea typeface="Adobe Heiti Std R" panose="020B0400000000000000" pitchFamily="34" charset="-128"/>
              </a:rPr>
              <a:t>Assocatied</a:t>
            </a:r>
            <a:r>
              <a:rPr lang="en-US" dirty="0" smtClean="0">
                <a:latin typeface="Adobe Heiti Std R" panose="020B0400000000000000" pitchFamily="34" charset="-128"/>
                <a:ea typeface="Adobe Heiti Std R" panose="020B0400000000000000" pitchFamily="34" charset="-128"/>
              </a:rPr>
              <a:t> Epigenetic Factors </a:t>
            </a:r>
            <a:endParaRPr lang="en-US" dirty="0"/>
          </a:p>
        </p:txBody>
      </p:sp>
      <p:pic>
        <p:nvPicPr>
          <p:cNvPr id="10" name="Picture 9"/>
          <p:cNvPicPr>
            <a:picLocks noChangeAspect="1"/>
          </p:cNvPicPr>
          <p:nvPr/>
        </p:nvPicPr>
        <p:blipFill>
          <a:blip r:embed="rId7"/>
          <a:stretch>
            <a:fillRect/>
          </a:stretch>
        </p:blipFill>
        <p:spPr>
          <a:xfrm>
            <a:off x="238231" y="2397610"/>
            <a:ext cx="2757070" cy="4254064"/>
          </a:xfrm>
          <a:prstGeom prst="rect">
            <a:avLst/>
          </a:prstGeom>
        </p:spPr>
      </p:pic>
      <p:sp>
        <p:nvSpPr>
          <p:cNvPr id="11" name="Rectangle 10"/>
          <p:cNvSpPr/>
          <p:nvPr/>
        </p:nvSpPr>
        <p:spPr>
          <a:xfrm>
            <a:off x="4574007" y="1406421"/>
            <a:ext cx="3941414" cy="646331"/>
          </a:xfrm>
          <a:prstGeom prst="rect">
            <a:avLst/>
          </a:prstGeom>
        </p:spPr>
        <p:txBody>
          <a:bodyPr wrap="square">
            <a:spAutoFit/>
          </a:bodyPr>
          <a:lstStyle/>
          <a:p>
            <a:r>
              <a:rPr lang="en-US" dirty="0">
                <a:latin typeface="Adobe Heiti Std R" panose="020B0400000000000000" pitchFamily="34" charset="-128"/>
                <a:ea typeface="Adobe Heiti Std R" panose="020B0400000000000000" pitchFamily="34" charset="-128"/>
              </a:rPr>
              <a:t>Tissue specific and Disease associated </a:t>
            </a:r>
            <a:r>
              <a:rPr lang="en-US" dirty="0" smtClean="0">
                <a:latin typeface="Adobe Heiti Std R" panose="020B0400000000000000" pitchFamily="34" charset="-128"/>
                <a:ea typeface="Adobe Heiti Std R" panose="020B0400000000000000" pitchFamily="34" charset="-128"/>
              </a:rPr>
              <a:t>Epigenetics </a:t>
            </a:r>
            <a:r>
              <a:rPr lang="en-US" dirty="0">
                <a:latin typeface="Adobe Heiti Std R" panose="020B0400000000000000" pitchFamily="34" charset="-128"/>
                <a:ea typeface="Adobe Heiti Std R" panose="020B0400000000000000" pitchFamily="34" charset="-128"/>
              </a:rPr>
              <a:t>Genes</a:t>
            </a:r>
          </a:p>
        </p:txBody>
      </p:sp>
      <p:sp>
        <p:nvSpPr>
          <p:cNvPr id="6" name="Right Arrow 5"/>
          <p:cNvSpPr/>
          <p:nvPr/>
        </p:nvSpPr>
        <p:spPr>
          <a:xfrm>
            <a:off x="3353507" y="30459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p:cNvSpPr/>
          <p:nvPr/>
        </p:nvSpPr>
        <p:spPr>
          <a:xfrm>
            <a:off x="8984152" y="1596133"/>
            <a:ext cx="2957408" cy="646331"/>
          </a:xfrm>
          <a:prstGeom prst="rect">
            <a:avLst/>
          </a:prstGeom>
        </p:spPr>
        <p:txBody>
          <a:bodyPr wrap="square">
            <a:spAutoFit/>
          </a:bodyPr>
          <a:lstStyle/>
          <a:p>
            <a:r>
              <a:rPr lang="en-US" dirty="0">
                <a:latin typeface="Adobe Fan Heiti Std B" panose="020B0700000000000000" pitchFamily="34" charset="-128"/>
                <a:ea typeface="Adobe Fan Heiti Std B" panose="020B0700000000000000" pitchFamily="34" charset="-128"/>
              </a:rPr>
              <a:t>Tissue and </a:t>
            </a:r>
            <a:r>
              <a:rPr lang="en-US" dirty="0" smtClean="0">
                <a:latin typeface="Adobe Fan Heiti Std B" panose="020B0700000000000000" pitchFamily="34" charset="-128"/>
                <a:ea typeface="Adobe Fan Heiti Std B" panose="020B0700000000000000" pitchFamily="34" charset="-128"/>
              </a:rPr>
              <a:t>Phenotype Deconvolution</a:t>
            </a:r>
            <a:endParaRPr lang="en-US" dirty="0">
              <a:latin typeface="Adobe Fan Heiti Std B" panose="020B0700000000000000" pitchFamily="34" charset="-128"/>
              <a:ea typeface="Adobe Fan Heiti Std B" panose="020B0700000000000000" pitchFamily="34" charset="-128"/>
            </a:endParaRPr>
          </a:p>
        </p:txBody>
      </p:sp>
      <p:sp>
        <p:nvSpPr>
          <p:cNvPr id="14" name="Right Arrow 13"/>
          <p:cNvSpPr/>
          <p:nvPr/>
        </p:nvSpPr>
        <p:spPr>
          <a:xfrm rot="1589192">
            <a:off x="8853657" y="32043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178" name="Picture 10" descr="Image result for rheumatoid arthritis"/>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9628"/>
          <a:stretch/>
        </p:blipFill>
        <p:spPr bwMode="auto">
          <a:xfrm>
            <a:off x="8174169" y="4754443"/>
            <a:ext cx="1654249" cy="102405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human organs"/>
          <p:cNvPicPr>
            <a:picLocks noChangeAspect="1" noChangeArrowheads="1"/>
          </p:cNvPicPr>
          <p:nvPr/>
        </p:nvPicPr>
        <p:blipFill rotWithShape="1">
          <a:blip r:embed="rId9">
            <a:extLst>
              <a:ext uri="{28A0092B-C50C-407E-A947-70E740481C1C}">
                <a14:useLocalDpi xmlns:a14="http://schemas.microsoft.com/office/drawing/2010/main" val="0"/>
              </a:ext>
            </a:extLst>
          </a:blip>
          <a:srcRect l="11937" r="12919"/>
          <a:stretch/>
        </p:blipFill>
        <p:spPr bwMode="auto">
          <a:xfrm>
            <a:off x="9578233" y="2814966"/>
            <a:ext cx="2027309" cy="201675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human cell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69207" y="5810731"/>
            <a:ext cx="1015291" cy="761469"/>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Image result for human cell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40578" y="4984799"/>
            <a:ext cx="2251422" cy="15874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2"/>
          <a:stretch>
            <a:fillRect/>
          </a:stretch>
        </p:blipFill>
        <p:spPr>
          <a:xfrm>
            <a:off x="3738989" y="4760796"/>
            <a:ext cx="4651994" cy="1895256"/>
          </a:xfrm>
          <a:prstGeom prst="rect">
            <a:avLst/>
          </a:prstGeom>
        </p:spPr>
      </p:pic>
    </p:spTree>
    <p:extLst>
      <p:ext uri="{BB962C8B-B14F-4D97-AF65-F5344CB8AC3E}">
        <p14:creationId xmlns:p14="http://schemas.microsoft.com/office/powerpoint/2010/main" val="4823845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500" y="349935"/>
            <a:ext cx="10287000" cy="523220"/>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Cell-free DNA </a:t>
            </a:r>
            <a:r>
              <a:rPr lang="en-US" sz="2800" dirty="0" smtClean="0">
                <a:latin typeface="Arial" panose="020B0604020202020204" pitchFamily="34" charset="0"/>
                <a:cs typeface="Arial" panose="020B0604020202020204" pitchFamily="34" charset="0"/>
              </a:rPr>
              <a:t>Methylation </a:t>
            </a:r>
            <a:r>
              <a:rPr lang="en-US" sz="2800" dirty="0">
                <a:latin typeface="Arial" panose="020B0604020202020204" pitchFamily="34" charset="0"/>
                <a:cs typeface="Arial" panose="020B0604020202020204" pitchFamily="34" charset="0"/>
              </a:rPr>
              <a:t>based Pan-cancer </a:t>
            </a:r>
            <a:r>
              <a:rPr lang="en-US" sz="2800" dirty="0" smtClean="0">
                <a:latin typeface="Arial" panose="020B0604020202020204" pitchFamily="34" charset="0"/>
                <a:cs typeface="Arial" panose="020B0604020202020204" pitchFamily="34" charset="0"/>
              </a:rPr>
              <a:t>Early Screening</a:t>
            </a:r>
            <a:endParaRPr lang="en-US" sz="2800" dirty="0">
              <a:latin typeface="Arial" panose="020B0604020202020204" pitchFamily="34" charset="0"/>
              <a:cs typeface="Arial" panose="020B0604020202020204" pitchFamily="34" charset="0"/>
            </a:endParaRPr>
          </a:p>
        </p:txBody>
      </p:sp>
      <p:sp>
        <p:nvSpPr>
          <p:cNvPr id="22" name="TextBox 21"/>
          <p:cNvSpPr txBox="1"/>
          <p:nvPr/>
        </p:nvSpPr>
        <p:spPr>
          <a:xfrm>
            <a:off x="225855" y="1316004"/>
            <a:ext cx="1179912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a:t>
            </a:r>
            <a:r>
              <a:rPr lang="en-US" sz="2000" dirty="0">
                <a:latin typeface="Arial" panose="020B0604020202020204" pitchFamily="34" charset="0"/>
                <a:cs typeface="Arial" panose="020B0604020202020204" pitchFamily="34" charset="0"/>
              </a:rPr>
              <a:t>1:  Identification of Pan-cancer DNA methylation biomarkers with </a:t>
            </a:r>
            <a:r>
              <a:rPr lang="en-US" sz="2000" dirty="0" smtClean="0">
                <a:latin typeface="Arial" panose="020B0604020202020204" pitchFamily="34" charset="0"/>
                <a:cs typeface="Arial" panose="020B0604020202020204" pitchFamily="34" charset="0"/>
              </a:rPr>
              <a:t>deep-learning algorism</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2:  Validate the performance Pan-cancer biomarker panel in Marshfield Clinic Systems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3:  Test the performance methylation panel in cancer risk-allele carriers</a:t>
            </a:r>
            <a:endParaRPr lang="en-US" sz="2000" dirty="0">
              <a:latin typeface="Arial" panose="020B0604020202020204" pitchFamily="34" charset="0"/>
              <a:cs typeface="Arial" panose="020B0604020202020204" pitchFamily="34" charset="0"/>
            </a:endParaRPr>
          </a:p>
        </p:txBody>
      </p:sp>
      <p:sp>
        <p:nvSpPr>
          <p:cNvPr id="23" name="Rectangle 22"/>
          <p:cNvSpPr/>
          <p:nvPr/>
        </p:nvSpPr>
        <p:spPr>
          <a:xfrm>
            <a:off x="225855" y="3681126"/>
            <a:ext cx="12153900" cy="1938992"/>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TCGA Pan-cancer dataset: 11,706 RNA-</a:t>
            </a:r>
            <a:r>
              <a:rPr lang="en-US" sz="2000" dirty="0" err="1" smtClean="0">
                <a:latin typeface="Arial" panose="020B0604020202020204" pitchFamily="34" charset="0"/>
                <a:cs typeface="Arial" panose="020B0604020202020204" pitchFamily="34" charset="0"/>
              </a:rPr>
              <a:t>seq</a:t>
            </a:r>
            <a:r>
              <a:rPr lang="en-US" sz="2000" dirty="0" smtClean="0">
                <a:latin typeface="Arial" panose="020B0604020202020204" pitchFamily="34" charset="0"/>
                <a:cs typeface="Arial" panose="020B0604020202020204" pitchFamily="34" charset="0"/>
              </a:rPr>
              <a:t>, 12,359 DNA methylation, 11,315 Mutation</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33 cancer types, 746 normal, 10,192 cancer, 90% samples have overall survival time</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Blueprint, Encode, </a:t>
            </a:r>
            <a:r>
              <a:rPr lang="en-US" sz="2000" dirty="0" err="1" smtClean="0">
                <a:latin typeface="Arial" panose="020B0604020202020204" pitchFamily="34" charset="0"/>
                <a:cs typeface="Arial" panose="020B0604020202020204" pitchFamily="34" charset="0"/>
              </a:rPr>
              <a:t>GTEx</a:t>
            </a:r>
            <a:r>
              <a:rPr lang="en-US" sz="2000" dirty="0" smtClean="0">
                <a:latin typeface="Arial" panose="020B0604020202020204" pitchFamily="34" charset="0"/>
                <a:cs typeface="Arial" panose="020B0604020202020204" pitchFamily="34" charset="0"/>
              </a:rPr>
              <a:t>, UK-biobank-GWAS, Fantom5</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SVM, Random Forest, Neural Network and other 6 machine learning platform are deployed in HPC</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PRMP phase 1 and phase 2 have been cleaned, imputed and be ready to do genetic analysis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Number of cancer patients in PMRP have been checked and plasma can be requested after IRB</a:t>
            </a:r>
            <a:endParaRPr lang="en-US" sz="2000" dirty="0">
              <a:latin typeface="Arial" panose="020B0604020202020204" pitchFamily="34" charset="0"/>
              <a:cs typeface="Arial" panose="020B0604020202020204" pitchFamily="34" charset="0"/>
            </a:endParaRPr>
          </a:p>
        </p:txBody>
      </p:sp>
      <p:sp>
        <p:nvSpPr>
          <p:cNvPr id="24" name="Rectangle 23"/>
          <p:cNvSpPr/>
          <p:nvPr/>
        </p:nvSpPr>
        <p:spPr>
          <a:xfrm>
            <a:off x="524305" y="3051216"/>
            <a:ext cx="9042400" cy="523220"/>
          </a:xfrm>
          <a:prstGeom prst="rect">
            <a:avLst/>
          </a:prstGeom>
        </p:spPr>
        <p:txBody>
          <a:bodyPr wrap="square">
            <a:spAutoFit/>
          </a:bodyPr>
          <a:lstStyle/>
          <a:p>
            <a:r>
              <a:rPr lang="en-US" sz="2800" dirty="0" smtClean="0">
                <a:latin typeface="Arial" panose="020B0604020202020204" pitchFamily="34" charset="0"/>
                <a:cs typeface="Arial" panose="020B0604020202020204" pitchFamily="34" charset="0"/>
              </a:rPr>
              <a:t>Data collection, analysis and preliminary data</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03306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hicheng Guo\Desktop\tree.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112" y="1114741"/>
            <a:ext cx="2933700" cy="2347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p:spPr>
      </p:pic>
      <p:sp>
        <p:nvSpPr>
          <p:cNvPr id="4" name="Rectangle 3"/>
          <p:cNvSpPr/>
          <p:nvPr/>
        </p:nvSpPr>
        <p:spPr>
          <a:xfrm>
            <a:off x="609145" y="6589568"/>
            <a:ext cx="3752930" cy="338554"/>
          </a:xfrm>
          <a:prstGeom prst="rect">
            <a:avLst/>
          </a:prstGeom>
        </p:spPr>
        <p:txBody>
          <a:bodyPr wrap="square">
            <a:spAutoFit/>
          </a:bodyPr>
          <a:lstStyle/>
          <a:p>
            <a:pPr algn="ctr"/>
            <a:r>
              <a:rPr lang="en-US" sz="1600" i="1" dirty="0">
                <a:latin typeface="ITCSymbolStd-MediumItalic"/>
              </a:rPr>
              <a:t>Guo, unpublished data</a:t>
            </a:r>
          </a:p>
        </p:txBody>
      </p:sp>
      <p:pic>
        <p:nvPicPr>
          <p:cNvPr id="6" name="图片 4"/>
          <p:cNvPicPr>
            <a:picLocks noChangeAspect="1"/>
          </p:cNvPicPr>
          <p:nvPr/>
        </p:nvPicPr>
        <p:blipFill rotWithShape="1">
          <a:blip r:embed="rId4" cstate="print">
            <a:extLst>
              <a:ext uri="{28A0092B-C50C-407E-A947-70E740481C1C}">
                <a14:useLocalDpi xmlns:a14="http://schemas.microsoft.com/office/drawing/2010/main" val="0"/>
              </a:ext>
            </a:extLst>
          </a:blip>
          <a:srcRect t="6914" r="28008"/>
          <a:stretch/>
        </p:blipFill>
        <p:spPr>
          <a:xfrm>
            <a:off x="301807" y="1114741"/>
            <a:ext cx="3626705" cy="2347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318719" y="358051"/>
            <a:ext cx="11517330" cy="400110"/>
          </a:xfrm>
          <a:prstGeom prst="rect">
            <a:avLst/>
          </a:prstGeom>
        </p:spPr>
        <p:txBody>
          <a:bodyPr wrap="square">
            <a:spAutoFit/>
          </a:bodyPr>
          <a:lstStyle/>
          <a:p>
            <a:pPr algn="ctr"/>
            <a:r>
              <a:rPr lang="en-US" sz="2000" b="1" dirty="0">
                <a:latin typeface="Arial" panose="020B0604020202020204" pitchFamily="34" charset="0"/>
                <a:cs typeface="Arial" panose="020B0604020202020204" pitchFamily="34" charset="0"/>
              </a:rPr>
              <a:t>Identification and Validation of Cell-free DNA Methylation Biomarker for </a:t>
            </a:r>
            <a:r>
              <a:rPr lang="en-US" sz="2000" b="1" dirty="0" smtClean="0">
                <a:latin typeface="Arial" panose="020B0604020202020204" pitchFamily="34" charset="0"/>
                <a:cs typeface="Arial" panose="020B0604020202020204" pitchFamily="34" charset="0"/>
              </a:rPr>
              <a:t>Pan-cancers</a:t>
            </a:r>
            <a:endParaRPr lang="en-US" sz="2000" dirty="0"/>
          </a:p>
        </p:txBody>
      </p:sp>
      <p:pic>
        <p:nvPicPr>
          <p:cNvPr id="10" name="Picture 9"/>
          <p:cNvPicPr>
            <a:picLocks noChangeAspect="1"/>
          </p:cNvPicPr>
          <p:nvPr/>
        </p:nvPicPr>
        <p:blipFill>
          <a:blip r:embed="rId5"/>
          <a:stretch>
            <a:fillRect/>
          </a:stretch>
        </p:blipFill>
        <p:spPr>
          <a:xfrm>
            <a:off x="7319412" y="1070346"/>
            <a:ext cx="4571713" cy="2436202"/>
          </a:xfrm>
          <a:prstGeom prst="rect">
            <a:avLst/>
          </a:prstGeom>
        </p:spPr>
      </p:pic>
      <p:pic>
        <p:nvPicPr>
          <p:cNvPr id="12" name="Picture 11"/>
          <p:cNvPicPr>
            <a:picLocks noChangeAspect="1"/>
          </p:cNvPicPr>
          <p:nvPr/>
        </p:nvPicPr>
        <p:blipFill>
          <a:blip r:embed="rId6"/>
          <a:stretch>
            <a:fillRect/>
          </a:stretch>
        </p:blipFill>
        <p:spPr>
          <a:xfrm>
            <a:off x="122367" y="3607578"/>
            <a:ext cx="5832293" cy="2827364"/>
          </a:xfrm>
          <a:prstGeom prst="rect">
            <a:avLst/>
          </a:prstGeom>
        </p:spPr>
      </p:pic>
      <p:pic>
        <p:nvPicPr>
          <p:cNvPr id="24" name="Picture 23"/>
          <p:cNvPicPr>
            <a:picLocks noChangeAspect="1"/>
          </p:cNvPicPr>
          <p:nvPr/>
        </p:nvPicPr>
        <p:blipFill>
          <a:blip r:embed="rId7"/>
          <a:stretch>
            <a:fillRect/>
          </a:stretch>
        </p:blipFill>
        <p:spPr>
          <a:xfrm>
            <a:off x="5471424" y="3686414"/>
            <a:ext cx="6619828" cy="2893952"/>
          </a:xfrm>
          <a:prstGeom prst="rect">
            <a:avLst/>
          </a:prstGeom>
        </p:spPr>
      </p:pic>
    </p:spTree>
    <p:extLst>
      <p:ext uri="{BB962C8B-B14F-4D97-AF65-F5344CB8AC3E}">
        <p14:creationId xmlns:p14="http://schemas.microsoft.com/office/powerpoint/2010/main" val="15115313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45" y="1040130"/>
            <a:ext cx="4340225" cy="2287270"/>
          </a:xfrm>
          <a:prstGeom prst="rect">
            <a:avLst/>
          </a:prstGeom>
          <a:noFill/>
          <a:ln>
            <a:solidFill>
              <a:srgbClr val="7030A0"/>
            </a:solidFill>
          </a:ln>
        </p:spPr>
      </p:pic>
      <p:pic>
        <p:nvPicPr>
          <p:cNvPr id="4" name="Picture 3"/>
          <p:cNvPicPr>
            <a:picLocks noChangeAspect="1"/>
          </p:cNvPicPr>
          <p:nvPr/>
        </p:nvPicPr>
        <p:blipFill>
          <a:blip r:embed="rId3"/>
          <a:stretch>
            <a:fillRect/>
          </a:stretch>
        </p:blipFill>
        <p:spPr>
          <a:xfrm>
            <a:off x="4629771" y="951071"/>
            <a:ext cx="7378700" cy="2465387"/>
          </a:xfrm>
          <a:prstGeom prst="rect">
            <a:avLst/>
          </a:prstGeom>
        </p:spPr>
      </p:pic>
      <p:pic>
        <p:nvPicPr>
          <p:cNvPr id="5" name="Picture 4"/>
          <p:cNvPicPr>
            <a:picLocks noChangeAspect="1"/>
          </p:cNvPicPr>
          <p:nvPr/>
        </p:nvPicPr>
        <p:blipFill rotWithShape="1">
          <a:blip r:embed="rId4"/>
          <a:srcRect l="42264"/>
          <a:stretch/>
        </p:blipFill>
        <p:spPr>
          <a:xfrm>
            <a:off x="137145" y="3657600"/>
            <a:ext cx="2585070" cy="2031999"/>
          </a:xfrm>
          <a:prstGeom prst="rect">
            <a:avLst/>
          </a:prstGeom>
        </p:spPr>
      </p:pic>
      <p:pic>
        <p:nvPicPr>
          <p:cNvPr id="6" name="Picture 5"/>
          <p:cNvPicPr>
            <a:picLocks noChangeAspect="1"/>
          </p:cNvPicPr>
          <p:nvPr/>
        </p:nvPicPr>
        <p:blipFill>
          <a:blip r:embed="rId5"/>
          <a:stretch>
            <a:fillRect/>
          </a:stretch>
        </p:blipFill>
        <p:spPr>
          <a:xfrm>
            <a:off x="2722215" y="3737008"/>
            <a:ext cx="4438070" cy="2031999"/>
          </a:xfrm>
          <a:prstGeom prst="rect">
            <a:avLst/>
          </a:prstGeom>
        </p:spPr>
      </p:pic>
      <p:pic>
        <p:nvPicPr>
          <p:cNvPr id="7" name="Picture 6"/>
          <p:cNvPicPr>
            <a:picLocks noChangeAspect="1"/>
          </p:cNvPicPr>
          <p:nvPr/>
        </p:nvPicPr>
        <p:blipFill>
          <a:blip r:embed="rId6"/>
          <a:stretch>
            <a:fillRect/>
          </a:stretch>
        </p:blipFill>
        <p:spPr>
          <a:xfrm>
            <a:off x="7004726" y="3737008"/>
            <a:ext cx="5187274" cy="2146458"/>
          </a:xfrm>
          <a:prstGeom prst="rect">
            <a:avLst/>
          </a:prstGeom>
        </p:spPr>
      </p:pic>
      <p:sp>
        <p:nvSpPr>
          <p:cNvPr id="8" name="Rectangle 7"/>
          <p:cNvSpPr/>
          <p:nvPr/>
        </p:nvSpPr>
        <p:spPr>
          <a:xfrm>
            <a:off x="505445" y="6178615"/>
            <a:ext cx="11191256" cy="369332"/>
          </a:xfrm>
          <a:prstGeom prst="rect">
            <a:avLst/>
          </a:prstGeom>
        </p:spPr>
        <p:txBody>
          <a:bodyPr wrap="square">
            <a:sp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GBM: Genome-wide DNA methylation for 1,196 brain cancer(GBM+LGG) and 1083 control brain  </a:t>
            </a:r>
          </a:p>
        </p:txBody>
      </p:sp>
      <p:sp>
        <p:nvSpPr>
          <p:cNvPr id="9" name="Rectangle 8"/>
          <p:cNvSpPr/>
          <p:nvPr/>
        </p:nvSpPr>
        <p:spPr>
          <a:xfrm>
            <a:off x="318719" y="358051"/>
            <a:ext cx="11517330" cy="400110"/>
          </a:xfrm>
          <a:prstGeom prst="rect">
            <a:avLst/>
          </a:prstGeom>
        </p:spPr>
        <p:txBody>
          <a:bodyPr wrap="square">
            <a:spAutoFit/>
          </a:bodyPr>
          <a:lstStyle/>
          <a:p>
            <a:pPr algn="ctr"/>
            <a:r>
              <a:rPr lang="en-US" sz="2000" b="1" dirty="0">
                <a:latin typeface="Arial" panose="020B0604020202020204" pitchFamily="34" charset="0"/>
                <a:cs typeface="Arial" panose="020B0604020202020204" pitchFamily="34" charset="0"/>
              </a:rPr>
              <a:t>Identification and Validation of Cell-free DNA Methylation Biomarker for Human Brain </a:t>
            </a:r>
            <a:r>
              <a:rPr lang="en-US" sz="2000" b="1" dirty="0" smtClean="0">
                <a:latin typeface="Arial" panose="020B0604020202020204" pitchFamily="34" charset="0"/>
                <a:cs typeface="Arial" panose="020B0604020202020204" pitchFamily="34" charset="0"/>
              </a:rPr>
              <a:t>Cancers</a:t>
            </a:r>
            <a:endParaRPr lang="en-US" sz="2000" dirty="0"/>
          </a:p>
        </p:txBody>
      </p:sp>
    </p:spTree>
    <p:extLst>
      <p:ext uri="{BB962C8B-B14F-4D97-AF65-F5344CB8AC3E}">
        <p14:creationId xmlns:p14="http://schemas.microsoft.com/office/powerpoint/2010/main" val="27788623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1664" y="2124072"/>
            <a:ext cx="1626965" cy="2095333"/>
          </a:xfrm>
          <a:prstGeom prst="rect">
            <a:avLst/>
          </a:prstGeom>
        </p:spPr>
      </p:pic>
      <p:pic>
        <p:nvPicPr>
          <p:cNvPr id="13316" name="Picture 4" descr="Image result for kun zhang UCS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13" r="37023"/>
          <a:stretch/>
        </p:blipFill>
        <p:spPr bwMode="auto">
          <a:xfrm>
            <a:off x="5852700" y="2145276"/>
            <a:ext cx="1633993" cy="21005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002958" y="2124070"/>
            <a:ext cx="1620103" cy="2095333"/>
          </a:xfrm>
          <a:prstGeom prst="rect">
            <a:avLst/>
          </a:prstGeom>
        </p:spPr>
      </p:pic>
      <p:pic>
        <p:nvPicPr>
          <p:cNvPr id="7" name="Picture 6"/>
          <p:cNvPicPr>
            <a:picLocks noChangeAspect="1"/>
          </p:cNvPicPr>
          <p:nvPr/>
        </p:nvPicPr>
        <p:blipFill>
          <a:blip r:embed="rId5"/>
          <a:stretch>
            <a:fillRect/>
          </a:stretch>
        </p:blipFill>
        <p:spPr>
          <a:xfrm>
            <a:off x="7701487" y="2124070"/>
            <a:ext cx="1699688" cy="2124609"/>
          </a:xfrm>
          <a:prstGeom prst="rect">
            <a:avLst/>
          </a:prstGeom>
        </p:spPr>
      </p:pic>
      <p:sp>
        <p:nvSpPr>
          <p:cNvPr id="8" name="Title 1"/>
          <p:cNvSpPr txBox="1">
            <a:spLocks/>
          </p:cNvSpPr>
          <p:nvPr/>
        </p:nvSpPr>
        <p:spPr>
          <a:xfrm>
            <a:off x="3208192" y="761997"/>
            <a:ext cx="5422366" cy="7143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t>Acknowledgements</a:t>
            </a:r>
            <a:endParaRPr lang="en-US" sz="4800" dirty="0"/>
          </a:p>
        </p:txBody>
      </p:sp>
      <p:sp>
        <p:nvSpPr>
          <p:cNvPr id="12" name="TextBox 11"/>
          <p:cNvSpPr txBox="1"/>
          <p:nvPr/>
        </p:nvSpPr>
        <p:spPr>
          <a:xfrm>
            <a:off x="2073955" y="4302354"/>
            <a:ext cx="1759008" cy="646331"/>
          </a:xfrm>
          <a:prstGeom prst="rect">
            <a:avLst/>
          </a:prstGeom>
          <a:noFill/>
        </p:spPr>
        <p:txBody>
          <a:bodyPr wrap="none" rtlCol="0">
            <a:spAutoFit/>
          </a:bodyPr>
          <a:lstStyle/>
          <a:p>
            <a:r>
              <a:rPr lang="en-US" dirty="0" smtClean="0"/>
              <a:t>Dr. Li </a:t>
            </a:r>
            <a:r>
              <a:rPr lang="en-US" dirty="0" err="1" smtClean="0"/>
              <a:t>Jin</a:t>
            </a:r>
            <a:endParaRPr lang="en-US" dirty="0"/>
          </a:p>
          <a:p>
            <a:r>
              <a:rPr lang="en-US" dirty="0" err="1"/>
              <a:t>Fudan</a:t>
            </a:r>
            <a:r>
              <a:rPr lang="en-US" dirty="0"/>
              <a:t> University</a:t>
            </a:r>
          </a:p>
        </p:txBody>
      </p:sp>
      <p:sp>
        <p:nvSpPr>
          <p:cNvPr id="13" name="TextBox 12"/>
          <p:cNvSpPr txBox="1"/>
          <p:nvPr/>
        </p:nvSpPr>
        <p:spPr>
          <a:xfrm>
            <a:off x="5852700" y="4302353"/>
            <a:ext cx="1478738" cy="646331"/>
          </a:xfrm>
          <a:prstGeom prst="rect">
            <a:avLst/>
          </a:prstGeom>
          <a:noFill/>
        </p:spPr>
        <p:txBody>
          <a:bodyPr wrap="none" rtlCol="0">
            <a:spAutoFit/>
          </a:bodyPr>
          <a:lstStyle/>
          <a:p>
            <a:r>
              <a:rPr lang="en-US" dirty="0" smtClean="0"/>
              <a:t>Dr. Kun Zhang</a:t>
            </a:r>
            <a:endParaRPr lang="en-US" dirty="0"/>
          </a:p>
          <a:p>
            <a:r>
              <a:rPr lang="en-US" dirty="0" smtClean="0"/>
              <a:t>UCSD</a:t>
            </a:r>
            <a:endParaRPr lang="en-US" dirty="0"/>
          </a:p>
        </p:txBody>
      </p:sp>
      <p:sp>
        <p:nvSpPr>
          <p:cNvPr id="14" name="TextBox 13"/>
          <p:cNvSpPr txBox="1"/>
          <p:nvPr/>
        </p:nvSpPr>
        <p:spPr>
          <a:xfrm>
            <a:off x="3851495" y="4293724"/>
            <a:ext cx="1923027" cy="646331"/>
          </a:xfrm>
          <a:prstGeom prst="rect">
            <a:avLst/>
          </a:prstGeom>
          <a:noFill/>
        </p:spPr>
        <p:txBody>
          <a:bodyPr wrap="none" rtlCol="0">
            <a:spAutoFit/>
          </a:bodyPr>
          <a:lstStyle/>
          <a:p>
            <a:r>
              <a:rPr lang="en-US" dirty="0" smtClean="0"/>
              <a:t>Dr. </a:t>
            </a:r>
            <a:r>
              <a:rPr lang="en-US" dirty="0" err="1" smtClean="0"/>
              <a:t>Momiao</a:t>
            </a:r>
            <a:r>
              <a:rPr lang="en-US" dirty="0" smtClean="0"/>
              <a:t> </a:t>
            </a:r>
            <a:r>
              <a:rPr lang="en-US" dirty="0" err="1" smtClean="0"/>
              <a:t>Xiong</a:t>
            </a:r>
            <a:endParaRPr lang="en-US" dirty="0"/>
          </a:p>
          <a:p>
            <a:r>
              <a:rPr lang="en-US" dirty="0" smtClean="0"/>
              <a:t>University of Texas</a:t>
            </a:r>
            <a:endParaRPr lang="en-US" dirty="0"/>
          </a:p>
        </p:txBody>
      </p:sp>
      <p:sp>
        <p:nvSpPr>
          <p:cNvPr id="15" name="TextBox 14"/>
          <p:cNvSpPr txBox="1"/>
          <p:nvPr/>
        </p:nvSpPr>
        <p:spPr>
          <a:xfrm>
            <a:off x="7701487" y="4302353"/>
            <a:ext cx="1984839" cy="646331"/>
          </a:xfrm>
          <a:prstGeom prst="rect">
            <a:avLst/>
          </a:prstGeom>
          <a:noFill/>
        </p:spPr>
        <p:txBody>
          <a:bodyPr wrap="none" rtlCol="0">
            <a:spAutoFit/>
          </a:bodyPr>
          <a:lstStyle/>
          <a:p>
            <a:r>
              <a:rPr lang="en-US" dirty="0" smtClean="0"/>
              <a:t>Dr.  Steven Schrodi</a:t>
            </a:r>
            <a:endParaRPr lang="en-US" dirty="0"/>
          </a:p>
          <a:p>
            <a:r>
              <a:rPr lang="en-US" dirty="0" smtClean="0"/>
              <a:t>MCRI</a:t>
            </a:r>
            <a:endParaRPr lang="en-US" dirty="0"/>
          </a:p>
        </p:txBody>
      </p:sp>
      <p:sp>
        <p:nvSpPr>
          <p:cNvPr id="18" name="TextBox 17"/>
          <p:cNvSpPr txBox="1"/>
          <p:nvPr/>
        </p:nvSpPr>
        <p:spPr>
          <a:xfrm>
            <a:off x="2073955" y="4920512"/>
            <a:ext cx="1191352" cy="369332"/>
          </a:xfrm>
          <a:prstGeom prst="rect">
            <a:avLst/>
          </a:prstGeom>
          <a:noFill/>
        </p:spPr>
        <p:txBody>
          <a:bodyPr wrap="none" rtlCol="0">
            <a:spAutoFit/>
          </a:bodyPr>
          <a:lstStyle/>
          <a:p>
            <a:r>
              <a:rPr lang="en-US" dirty="0" smtClean="0"/>
              <a:t>2009-2015</a:t>
            </a:r>
            <a:endParaRPr lang="en-US" dirty="0"/>
          </a:p>
        </p:txBody>
      </p:sp>
      <p:sp>
        <p:nvSpPr>
          <p:cNvPr id="19" name="TextBox 18"/>
          <p:cNvSpPr txBox="1"/>
          <p:nvPr/>
        </p:nvSpPr>
        <p:spPr>
          <a:xfrm>
            <a:off x="3911141" y="4920512"/>
            <a:ext cx="1191352" cy="369332"/>
          </a:xfrm>
          <a:prstGeom prst="rect">
            <a:avLst/>
          </a:prstGeom>
          <a:noFill/>
        </p:spPr>
        <p:txBody>
          <a:bodyPr wrap="none" rtlCol="0">
            <a:spAutoFit/>
          </a:bodyPr>
          <a:lstStyle/>
          <a:p>
            <a:r>
              <a:rPr lang="en-US" dirty="0" smtClean="0"/>
              <a:t>2013-2015</a:t>
            </a:r>
            <a:endParaRPr lang="en-US" dirty="0"/>
          </a:p>
        </p:txBody>
      </p:sp>
      <p:sp>
        <p:nvSpPr>
          <p:cNvPr id="20" name="TextBox 19"/>
          <p:cNvSpPr txBox="1"/>
          <p:nvPr/>
        </p:nvSpPr>
        <p:spPr>
          <a:xfrm>
            <a:off x="5867346" y="4920512"/>
            <a:ext cx="1191352" cy="369332"/>
          </a:xfrm>
          <a:prstGeom prst="rect">
            <a:avLst/>
          </a:prstGeom>
          <a:noFill/>
        </p:spPr>
        <p:txBody>
          <a:bodyPr wrap="none" rtlCol="0">
            <a:spAutoFit/>
          </a:bodyPr>
          <a:lstStyle/>
          <a:p>
            <a:r>
              <a:rPr lang="en-US" dirty="0" smtClean="0"/>
              <a:t>2015-2017</a:t>
            </a:r>
            <a:endParaRPr lang="en-US" dirty="0"/>
          </a:p>
        </p:txBody>
      </p:sp>
      <p:sp>
        <p:nvSpPr>
          <p:cNvPr id="21" name="TextBox 20"/>
          <p:cNvSpPr txBox="1"/>
          <p:nvPr/>
        </p:nvSpPr>
        <p:spPr>
          <a:xfrm>
            <a:off x="7713629" y="4920512"/>
            <a:ext cx="1439497" cy="369332"/>
          </a:xfrm>
          <a:prstGeom prst="rect">
            <a:avLst/>
          </a:prstGeom>
          <a:noFill/>
        </p:spPr>
        <p:txBody>
          <a:bodyPr wrap="none" rtlCol="0">
            <a:spAutoFit/>
          </a:bodyPr>
          <a:lstStyle/>
          <a:p>
            <a:r>
              <a:rPr lang="en-US" dirty="0" smtClean="0"/>
              <a:t>2017-present</a:t>
            </a:r>
            <a:endParaRPr lang="en-US" dirty="0"/>
          </a:p>
        </p:txBody>
      </p:sp>
      <p:sp>
        <p:nvSpPr>
          <p:cNvPr id="22" name="TextBox 21"/>
          <p:cNvSpPr txBox="1"/>
          <p:nvPr/>
        </p:nvSpPr>
        <p:spPr>
          <a:xfrm>
            <a:off x="2073955" y="5251744"/>
            <a:ext cx="7101111" cy="369332"/>
          </a:xfrm>
          <a:prstGeom prst="rect">
            <a:avLst/>
          </a:prstGeom>
          <a:noFill/>
        </p:spPr>
        <p:txBody>
          <a:bodyPr wrap="none" rtlCol="0">
            <a:spAutoFit/>
          </a:bodyPr>
          <a:lstStyle/>
          <a:p>
            <a:r>
              <a:rPr lang="en-US" dirty="0" smtClean="0"/>
              <a:t>Shanghai, China	Houston, TX	   San Diego, CA	 Marshfield, WI</a:t>
            </a:r>
            <a:endParaRPr lang="en-US" dirty="0"/>
          </a:p>
        </p:txBody>
      </p:sp>
    </p:spTree>
    <p:extLst>
      <p:ext uri="{BB962C8B-B14F-4D97-AF65-F5344CB8AC3E}">
        <p14:creationId xmlns:p14="http://schemas.microsoft.com/office/powerpoint/2010/main" val="37987688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67025" y="2505075"/>
            <a:ext cx="5066836" cy="1508105"/>
          </a:xfrm>
          <a:prstGeom prst="rect">
            <a:avLst/>
          </a:prstGeom>
          <a:noFill/>
        </p:spPr>
        <p:txBody>
          <a:bodyPr wrap="none" rtlCol="0">
            <a:spAutoFit/>
          </a:bodyPr>
          <a:lstStyle/>
          <a:p>
            <a:pPr algn="ctr"/>
            <a:r>
              <a:rPr lang="en-US" sz="4400" dirty="0" smtClean="0"/>
              <a:t>Dr. Shicheng Guo</a:t>
            </a:r>
          </a:p>
          <a:p>
            <a:pPr algn="ctr"/>
            <a:endParaRPr lang="en-US" sz="2400" dirty="0"/>
          </a:p>
          <a:p>
            <a:pPr algn="ctr"/>
            <a:r>
              <a:rPr lang="en-US" sz="2400" dirty="0" smtClean="0"/>
              <a:t>Guo.Shicheng@marshfieldresearch.org</a:t>
            </a:r>
            <a:endParaRPr lang="en-US" sz="2400" dirty="0"/>
          </a:p>
        </p:txBody>
      </p:sp>
      <p:pic>
        <p:nvPicPr>
          <p:cNvPr id="4" name="Picture 3"/>
          <p:cNvPicPr>
            <a:picLocks noChangeAspect="1"/>
          </p:cNvPicPr>
          <p:nvPr/>
        </p:nvPicPr>
        <p:blipFill>
          <a:blip r:embed="rId2"/>
          <a:stretch>
            <a:fillRect/>
          </a:stretch>
        </p:blipFill>
        <p:spPr>
          <a:xfrm>
            <a:off x="142875" y="0"/>
            <a:ext cx="3086100" cy="1476375"/>
          </a:xfrm>
          <a:prstGeom prst="rect">
            <a:avLst/>
          </a:prstGeom>
        </p:spPr>
      </p:pic>
    </p:spTree>
    <p:extLst>
      <p:ext uri="{BB962C8B-B14F-4D97-AF65-F5344CB8AC3E}">
        <p14:creationId xmlns:p14="http://schemas.microsoft.com/office/powerpoint/2010/main" val="24246024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emerge.mc.vanderbilt.edu/wp-content/uploads/2017/11/eMERGE-Map-Nov-201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705"/>
          <a:stretch/>
        </p:blipFill>
        <p:spPr bwMode="auto">
          <a:xfrm>
            <a:off x="0" y="3141045"/>
            <a:ext cx="5961909" cy="35564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stretch>
            <a:fillRect/>
          </a:stretch>
        </p:blipFill>
        <p:spPr>
          <a:xfrm>
            <a:off x="5589852" y="3393913"/>
            <a:ext cx="6138301" cy="3452794"/>
          </a:xfrm>
          <a:prstGeom prst="rect">
            <a:avLst/>
          </a:prstGeom>
        </p:spPr>
      </p:pic>
      <p:sp>
        <p:nvSpPr>
          <p:cNvPr id="2" name="Rectangle 1"/>
          <p:cNvSpPr/>
          <p:nvPr/>
        </p:nvSpPr>
        <p:spPr>
          <a:xfrm>
            <a:off x="8030853" y="2981160"/>
            <a:ext cx="1029449"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ICD-10</a:t>
            </a:r>
            <a:endParaRPr lang="en-US" sz="2400" b="1" dirty="0"/>
          </a:p>
        </p:txBody>
      </p:sp>
      <p:sp>
        <p:nvSpPr>
          <p:cNvPr id="3" name="Right Arrow 2"/>
          <p:cNvSpPr/>
          <p:nvPr/>
        </p:nvSpPr>
        <p:spPr>
          <a:xfrm>
            <a:off x="778404" y="2071103"/>
            <a:ext cx="9572096" cy="80127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Rectangle 3"/>
          <p:cNvSpPr/>
          <p:nvPr/>
        </p:nvSpPr>
        <p:spPr>
          <a:xfrm>
            <a:off x="3913252" y="2595848"/>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1990</a:t>
            </a:r>
            <a:endParaRPr lang="en-US" sz="2400" b="1" dirty="0"/>
          </a:p>
        </p:txBody>
      </p:sp>
      <p:cxnSp>
        <p:nvCxnSpPr>
          <p:cNvPr id="6" name="Straight Arrow Connector 5"/>
          <p:cNvCxnSpPr/>
          <p:nvPr/>
        </p:nvCxnSpPr>
        <p:spPr>
          <a:xfrm>
            <a:off x="4325840" y="175422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974622" y="1292564"/>
            <a:ext cx="702436"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EHR</a:t>
            </a:r>
            <a:endParaRPr lang="en-US" sz="2400" b="1" dirty="0"/>
          </a:p>
        </p:txBody>
      </p:sp>
      <p:sp>
        <p:nvSpPr>
          <p:cNvPr id="9" name="Rectangle 8"/>
          <p:cNvSpPr/>
          <p:nvPr/>
        </p:nvSpPr>
        <p:spPr>
          <a:xfrm>
            <a:off x="7854731" y="2624990"/>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2015</a:t>
            </a:r>
            <a:endParaRPr lang="en-US" sz="2400" b="1" dirty="0"/>
          </a:p>
        </p:txBody>
      </p:sp>
      <p:cxnSp>
        <p:nvCxnSpPr>
          <p:cNvPr id="10" name="Straight Arrow Connector 9"/>
          <p:cNvCxnSpPr/>
          <p:nvPr/>
        </p:nvCxnSpPr>
        <p:spPr>
          <a:xfrm>
            <a:off x="8266543" y="180243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189101" y="1195161"/>
            <a:ext cx="4574073"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Precision Medicine initiative (PMI)</a:t>
            </a:r>
            <a:endParaRPr lang="en-US" sz="2400" b="1" dirty="0"/>
          </a:p>
        </p:txBody>
      </p:sp>
      <p:sp>
        <p:nvSpPr>
          <p:cNvPr id="12" name="Rectangle 11"/>
          <p:cNvSpPr/>
          <p:nvPr/>
        </p:nvSpPr>
        <p:spPr>
          <a:xfrm>
            <a:off x="9140377" y="1856717"/>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2019</a:t>
            </a:r>
            <a:endParaRPr lang="en-US" sz="2400" b="1" dirty="0"/>
          </a:p>
        </p:txBody>
      </p:sp>
      <p:cxnSp>
        <p:nvCxnSpPr>
          <p:cNvPr id="13" name="Straight Arrow Connector 12"/>
          <p:cNvCxnSpPr>
            <a:stCxn id="15" idx="0"/>
          </p:cNvCxnSpPr>
          <p:nvPr/>
        </p:nvCxnSpPr>
        <p:spPr>
          <a:xfrm flipV="1">
            <a:off x="9543694" y="2665729"/>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066640" y="3239833"/>
            <a:ext cx="954107"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CPMR</a:t>
            </a:r>
            <a:endParaRPr lang="en-US" sz="2400" b="1" dirty="0"/>
          </a:p>
        </p:txBody>
      </p:sp>
      <p:cxnSp>
        <p:nvCxnSpPr>
          <p:cNvPr id="21" name="Straight Arrow Connector 20"/>
          <p:cNvCxnSpPr/>
          <p:nvPr/>
        </p:nvCxnSpPr>
        <p:spPr>
          <a:xfrm flipV="1">
            <a:off x="6592417" y="2641547"/>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354954" y="3141045"/>
            <a:ext cx="2717371" cy="461665"/>
          </a:xfrm>
          <a:prstGeom prst="rect">
            <a:avLst/>
          </a:prstGeom>
        </p:spPr>
        <p:txBody>
          <a:bodyPr wrap="square">
            <a:spAutoFit/>
          </a:bodyPr>
          <a:lstStyle/>
          <a:p>
            <a:r>
              <a:rPr lang="en-US" sz="2400" b="1" dirty="0" err="1" smtClean="0">
                <a:solidFill>
                  <a:srgbClr val="1F497D"/>
                </a:solidFill>
                <a:latin typeface="Calibri" panose="020F0502020204030204" pitchFamily="34" charset="0"/>
              </a:rPr>
              <a:t>eMERGE</a:t>
            </a:r>
            <a:r>
              <a:rPr lang="en-US" sz="2400" b="1" dirty="0" smtClean="0">
                <a:solidFill>
                  <a:srgbClr val="1F497D"/>
                </a:solidFill>
                <a:latin typeface="Calibri" panose="020F0502020204030204" pitchFamily="34" charset="0"/>
              </a:rPr>
              <a:t> Network</a:t>
            </a:r>
            <a:endParaRPr lang="en-US" sz="2400" b="1" dirty="0"/>
          </a:p>
        </p:txBody>
      </p:sp>
      <p:sp>
        <p:nvSpPr>
          <p:cNvPr id="24" name="Rectangle 23"/>
          <p:cNvSpPr/>
          <p:nvPr/>
        </p:nvSpPr>
        <p:spPr>
          <a:xfrm>
            <a:off x="6189101" y="1880649"/>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2007</a:t>
            </a:r>
            <a:endParaRPr lang="en-US" sz="2400" b="1" dirty="0"/>
          </a:p>
        </p:txBody>
      </p:sp>
      <p:sp>
        <p:nvSpPr>
          <p:cNvPr id="26" name="Rectangle 25"/>
          <p:cNvSpPr/>
          <p:nvPr/>
        </p:nvSpPr>
        <p:spPr>
          <a:xfrm>
            <a:off x="1112875" y="197604"/>
            <a:ext cx="10615278" cy="646331"/>
          </a:xfrm>
          <a:prstGeom prst="rect">
            <a:avLst/>
          </a:prstGeom>
        </p:spPr>
        <p:txBody>
          <a:bodyPr wrap="none">
            <a:spAutoFit/>
          </a:bodyPr>
          <a:lstStyle/>
          <a:p>
            <a:r>
              <a:rPr lang="en-US" sz="3600" b="1" dirty="0" smtClean="0">
                <a:solidFill>
                  <a:srgbClr val="1F497D"/>
                </a:solidFill>
                <a:latin typeface="Calibri" panose="020F0502020204030204" pitchFamily="34" charset="0"/>
              </a:rPr>
              <a:t>Long History of Precision Medicine of Marshfield Clinic</a:t>
            </a:r>
            <a:endParaRPr lang="en-US" sz="3600" b="1" dirty="0"/>
          </a:p>
        </p:txBody>
      </p:sp>
      <p:sp>
        <p:nvSpPr>
          <p:cNvPr id="27" name="Rectangle 26"/>
          <p:cNvSpPr/>
          <p:nvPr/>
        </p:nvSpPr>
        <p:spPr>
          <a:xfrm>
            <a:off x="4918290" y="1856716"/>
            <a:ext cx="873957"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ICD-9</a:t>
            </a:r>
            <a:endParaRPr lang="en-US" sz="2400" b="1" dirty="0"/>
          </a:p>
        </p:txBody>
      </p:sp>
      <p:pic>
        <p:nvPicPr>
          <p:cNvPr id="23" name="Picture 22"/>
          <p:cNvPicPr>
            <a:picLocks noChangeAspect="1"/>
          </p:cNvPicPr>
          <p:nvPr/>
        </p:nvPicPr>
        <p:blipFill rotWithShape="1">
          <a:blip r:embed="rId5"/>
          <a:srcRect t="33323" r="49935" b="32836"/>
          <a:stretch/>
        </p:blipFill>
        <p:spPr>
          <a:xfrm>
            <a:off x="10154234" y="2757669"/>
            <a:ext cx="1691852" cy="750957"/>
          </a:xfrm>
          <a:prstGeom prst="rect">
            <a:avLst/>
          </a:prstGeom>
        </p:spPr>
      </p:pic>
      <p:sp>
        <p:nvSpPr>
          <p:cNvPr id="29" name="Rectangle 28"/>
          <p:cNvSpPr/>
          <p:nvPr/>
        </p:nvSpPr>
        <p:spPr>
          <a:xfrm>
            <a:off x="2426938" y="1856716"/>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1960</a:t>
            </a:r>
            <a:endParaRPr lang="en-US" sz="2400" b="1" dirty="0"/>
          </a:p>
        </p:txBody>
      </p:sp>
      <p:sp>
        <p:nvSpPr>
          <p:cNvPr id="30" name="Rectangle 29"/>
          <p:cNvSpPr/>
          <p:nvPr/>
        </p:nvSpPr>
        <p:spPr>
          <a:xfrm>
            <a:off x="646059" y="2594442"/>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1916</a:t>
            </a:r>
            <a:endParaRPr lang="en-US" sz="2400" b="1" dirty="0"/>
          </a:p>
        </p:txBody>
      </p:sp>
      <p:sp>
        <p:nvSpPr>
          <p:cNvPr id="25" name="Right Arrow 24"/>
          <p:cNvSpPr/>
          <p:nvPr/>
        </p:nvSpPr>
        <p:spPr>
          <a:xfrm>
            <a:off x="3211719" y="1870792"/>
            <a:ext cx="957431" cy="51108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3073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211" t="6061" r="52905" b="70471"/>
          <a:stretch/>
        </p:blipFill>
        <p:spPr bwMode="auto">
          <a:xfrm>
            <a:off x="12700" y="1220760"/>
            <a:ext cx="2781300" cy="240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357" t="68997" r="2925" b="4344"/>
          <a:stretch/>
        </p:blipFill>
        <p:spPr bwMode="auto">
          <a:xfrm>
            <a:off x="5686061" y="893408"/>
            <a:ext cx="5641609" cy="255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2999" t="35101" r="53099" b="36892"/>
          <a:stretch/>
        </p:blipFill>
        <p:spPr bwMode="auto">
          <a:xfrm>
            <a:off x="0" y="3806636"/>
            <a:ext cx="2794000" cy="256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39699" y="100695"/>
            <a:ext cx="11007365" cy="523220"/>
          </a:xfrm>
          <a:prstGeom prst="rect">
            <a:avLst/>
          </a:prstGeom>
        </p:spPr>
        <p:txBody>
          <a:bodyPr wrap="square">
            <a:spAutoFit/>
          </a:bodyPr>
          <a:lstStyle/>
          <a:p>
            <a:r>
              <a:rPr lang="en-US" sz="2800" b="1" dirty="0" smtClean="0">
                <a:solidFill>
                  <a:srgbClr val="292929"/>
                </a:solidFill>
                <a:latin typeface="Arial" panose="020B0604020202020204" pitchFamily="34" charset="0"/>
                <a:cs typeface="Arial" panose="020B0604020202020204" pitchFamily="34" charset="0"/>
              </a:rPr>
              <a:t>Big Data: The Key to Reveal Disease Heterogeneity / Subtypes</a:t>
            </a:r>
            <a:endParaRPr lang="en-US" sz="28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4"/>
          <a:srcRect l="707" t="9474" b="8123"/>
          <a:stretch/>
        </p:blipFill>
        <p:spPr>
          <a:xfrm>
            <a:off x="5686061" y="3544061"/>
            <a:ext cx="3967175" cy="2784616"/>
          </a:xfrm>
          <a:prstGeom prst="rect">
            <a:avLst/>
          </a:prstGeom>
        </p:spPr>
      </p:pic>
      <p:pic>
        <p:nvPicPr>
          <p:cNvPr id="10"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307" t="2548" r="2409" b="70471"/>
          <a:stretch/>
        </p:blipFill>
        <p:spPr bwMode="auto">
          <a:xfrm>
            <a:off x="2836681" y="860234"/>
            <a:ext cx="2806700" cy="276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667" t="35101" r="2810" b="36892"/>
          <a:stretch/>
        </p:blipFill>
        <p:spPr bwMode="auto">
          <a:xfrm>
            <a:off x="2873544" y="3806635"/>
            <a:ext cx="2769837" cy="25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8343900" y="6519446"/>
            <a:ext cx="4051300" cy="338554"/>
          </a:xfrm>
          <a:prstGeom prst="rect">
            <a:avLst/>
          </a:prstGeom>
        </p:spPr>
        <p:txBody>
          <a:bodyPr wrap="square">
            <a:spAutoFit/>
          </a:bodyPr>
          <a:lstStyle/>
          <a:p>
            <a:r>
              <a:rPr lang="en-US" sz="1600" dirty="0" smtClean="0">
                <a:solidFill>
                  <a:srgbClr val="292929"/>
                </a:solidFill>
                <a:latin typeface="Arial" panose="020B0604020202020204" pitchFamily="34" charset="0"/>
                <a:cs typeface="Arial" panose="020B0604020202020204" pitchFamily="34" charset="0"/>
              </a:rPr>
              <a:t>Unpublished data, Guo, Schrodi, 2019</a:t>
            </a:r>
            <a:endParaRPr lang="en-US" sz="1600" dirty="0">
              <a:latin typeface="Arial" panose="020B0604020202020204" pitchFamily="34" charset="0"/>
              <a:cs typeface="Arial" panose="020B0604020202020204" pitchFamily="34" charset="0"/>
            </a:endParaRPr>
          </a:p>
        </p:txBody>
      </p:sp>
      <p:sp>
        <p:nvSpPr>
          <p:cNvPr id="14" name="TextBox 13"/>
          <p:cNvSpPr txBox="1"/>
          <p:nvPr/>
        </p:nvSpPr>
        <p:spPr>
          <a:xfrm>
            <a:off x="3850824" y="765497"/>
            <a:ext cx="1260281"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RF-IGG</a:t>
            </a: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877404" y="765497"/>
            <a:ext cx="1468672"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Anti-CCP</a:t>
            </a:r>
            <a:endParaRPr lang="en-US" dirty="0">
              <a:latin typeface="Arial" panose="020B0604020202020204" pitchFamily="34" charset="0"/>
              <a:cs typeface="Arial" panose="020B0604020202020204" pitchFamily="34" charset="0"/>
            </a:endParaRPr>
          </a:p>
        </p:txBody>
      </p:sp>
      <p:sp>
        <p:nvSpPr>
          <p:cNvPr id="16" name="TextBox 15"/>
          <p:cNvSpPr txBox="1"/>
          <p:nvPr/>
        </p:nvSpPr>
        <p:spPr>
          <a:xfrm>
            <a:off x="1113757" y="3762134"/>
            <a:ext cx="1226618"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RF-IGA</a:t>
            </a:r>
            <a:endParaRPr lang="en-US" dirty="0">
              <a:latin typeface="Arial" panose="020B0604020202020204" pitchFamily="34" charset="0"/>
              <a:cs typeface="Arial" panose="020B0604020202020204" pitchFamily="34" charset="0"/>
            </a:endParaRPr>
          </a:p>
        </p:txBody>
      </p:sp>
      <p:sp>
        <p:nvSpPr>
          <p:cNvPr id="17" name="TextBox 16"/>
          <p:cNvSpPr txBox="1"/>
          <p:nvPr/>
        </p:nvSpPr>
        <p:spPr>
          <a:xfrm>
            <a:off x="3812724" y="3750909"/>
            <a:ext cx="1277914"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RF-IGM</a:t>
            </a: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6517988" y="765497"/>
            <a:ext cx="869305" cy="461665"/>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ESR</a:t>
            </a:r>
            <a:endParaRPr lang="en-US" dirty="0">
              <a:latin typeface="Arial" panose="020B0604020202020204" pitchFamily="34" charset="0"/>
              <a:cs typeface="Arial" panose="020B0604020202020204" pitchFamily="34" charset="0"/>
            </a:endParaRPr>
          </a:p>
        </p:txBody>
      </p:sp>
      <p:sp>
        <p:nvSpPr>
          <p:cNvPr id="19" name="TextBox 18"/>
          <p:cNvSpPr txBox="1"/>
          <p:nvPr/>
        </p:nvSpPr>
        <p:spPr>
          <a:xfrm>
            <a:off x="9464388" y="800231"/>
            <a:ext cx="888047" cy="461665"/>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CRP</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60274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0" y="1063743"/>
            <a:ext cx="7010400" cy="5576329"/>
            <a:chOff x="-1" y="1076443"/>
            <a:chExt cx="10287001" cy="5576329"/>
          </a:xfrm>
        </p:grpSpPr>
        <p:grpSp>
          <p:nvGrpSpPr>
            <p:cNvPr id="6" name="Group 5"/>
            <p:cNvGrpSpPr/>
            <p:nvPr/>
          </p:nvGrpSpPr>
          <p:grpSpPr>
            <a:xfrm>
              <a:off x="-1" y="1076443"/>
              <a:ext cx="10287001" cy="5576329"/>
              <a:chOff x="304798" y="1286153"/>
              <a:chExt cx="9282063" cy="5184400"/>
            </a:xfrm>
          </p:grpSpPr>
          <p:pic>
            <p:nvPicPr>
              <p:cNvPr id="2" name="Picture 1"/>
              <p:cNvPicPr>
                <a:picLocks noChangeAspect="1"/>
              </p:cNvPicPr>
              <p:nvPr/>
            </p:nvPicPr>
            <p:blipFill>
              <a:blip r:embed="rId3"/>
              <a:stretch>
                <a:fillRect/>
              </a:stretch>
            </p:blipFill>
            <p:spPr>
              <a:xfrm>
                <a:off x="304798" y="1286153"/>
                <a:ext cx="9282063" cy="5150090"/>
              </a:xfrm>
              <a:prstGeom prst="rect">
                <a:avLst/>
              </a:prstGeom>
            </p:spPr>
          </p:pic>
          <p:sp>
            <p:nvSpPr>
              <p:cNvPr id="4" name="TextBox 3"/>
              <p:cNvSpPr txBox="1"/>
              <p:nvPr/>
            </p:nvSpPr>
            <p:spPr>
              <a:xfrm>
                <a:off x="1037650" y="5100689"/>
                <a:ext cx="3047808" cy="314759"/>
              </a:xfrm>
              <a:prstGeom prst="rect">
                <a:avLst/>
              </a:prstGeom>
              <a:noFill/>
            </p:spPr>
            <p:txBody>
              <a:bodyPr wrap="none" rtlCol="0">
                <a:spAutoFit/>
              </a:bodyPr>
              <a:lstStyle/>
              <a:p>
                <a:r>
                  <a:rPr lang="en-US" sz="1600" b="1" dirty="0">
                    <a:solidFill>
                      <a:srgbClr val="7030A0"/>
                    </a:solidFill>
                    <a:latin typeface="Arial Black" panose="020B0A04020102020204" pitchFamily="34" charset="0"/>
                    <a:cs typeface="Arial" panose="020B0604020202020204" pitchFamily="34" charset="0"/>
                  </a:rPr>
                  <a:t>Epigenetics risk </a:t>
                </a:r>
                <a:r>
                  <a:rPr lang="en-US" sz="1600" b="1" dirty="0" smtClean="0">
                    <a:solidFill>
                      <a:srgbClr val="7030A0"/>
                    </a:solidFill>
                    <a:latin typeface="Arial Black" panose="020B0A04020102020204" pitchFamily="34" charset="0"/>
                    <a:cs typeface="Arial" panose="020B0604020202020204" pitchFamily="34" charset="0"/>
                  </a:rPr>
                  <a:t>factors</a:t>
                </a:r>
                <a:r>
                  <a:rPr lang="en-US" sz="1600" b="1" dirty="0">
                    <a:solidFill>
                      <a:srgbClr val="7030A0"/>
                    </a:solidFill>
                    <a:latin typeface="Arial Black" panose="020B0A04020102020204" pitchFamily="34" charset="0"/>
                    <a:cs typeface="Arial" panose="020B0604020202020204" pitchFamily="34" charset="0"/>
                  </a:rPr>
                  <a:t> (</a:t>
                </a:r>
                <a:r>
                  <a:rPr lang="en-US" sz="1600" b="1" dirty="0" err="1" smtClean="0">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p</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5" name="TextBox 4"/>
              <p:cNvSpPr txBox="1"/>
              <p:nvPr/>
            </p:nvSpPr>
            <p:spPr>
              <a:xfrm>
                <a:off x="1037650" y="6127179"/>
                <a:ext cx="3043874" cy="343374"/>
              </a:xfrm>
              <a:prstGeom prst="rect">
                <a:avLst/>
              </a:prstGeom>
              <a:no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Lifestyle </a:t>
                </a:r>
                <a:r>
                  <a:rPr lang="en-US" b="1" dirty="0">
                    <a:solidFill>
                      <a:srgbClr val="7030A0"/>
                    </a:solidFill>
                    <a:latin typeface="Arial Black" panose="020B0A04020102020204" pitchFamily="34" charset="0"/>
                    <a:cs typeface="Arial" panose="020B0604020202020204" pitchFamily="34" charset="0"/>
                  </a:rPr>
                  <a:t>risk </a:t>
                </a:r>
                <a:r>
                  <a:rPr lang="en-US" b="1" dirty="0" smtClean="0">
                    <a:solidFill>
                      <a:srgbClr val="7030A0"/>
                    </a:solidFill>
                    <a:latin typeface="Arial Black" panose="020B0A04020102020204" pitchFamily="34" charset="0"/>
                    <a:cs typeface="Arial" panose="020B0604020202020204" pitchFamily="34" charset="0"/>
                  </a:rPr>
                  <a:t>factors</a:t>
                </a:r>
                <a:r>
                  <a:rPr lang="en-US" b="1" dirty="0">
                    <a:solidFill>
                      <a:srgbClr val="7030A0"/>
                    </a:solidFill>
                    <a:latin typeface="Arial Black" panose="020B0A04020102020204" pitchFamily="34" charset="0"/>
                    <a:cs typeface="Arial" panose="020B0604020202020204" pitchFamily="34" charset="0"/>
                  </a:rPr>
                  <a:t>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smtClean="0">
                    <a:solidFill>
                      <a:srgbClr val="7030A0"/>
                    </a:solidFill>
                    <a:latin typeface="Arial Black" panose="020B0A04020102020204" pitchFamily="34" charset="0"/>
                    <a:cs typeface="Arial" panose="020B0604020202020204" pitchFamily="34" charset="0"/>
                  </a:rPr>
                  <a:t>q</a:t>
                </a:r>
                <a:r>
                  <a:rPr lang="en-US" b="1" dirty="0" smtClean="0">
                    <a:solidFill>
                      <a:srgbClr val="7030A0"/>
                    </a:solidFill>
                    <a:latin typeface="Arial Black" panose="020B0A04020102020204" pitchFamily="34" charset="0"/>
                    <a:cs typeface="Arial" panose="020B0604020202020204" pitchFamily="34" charset="0"/>
                  </a:rPr>
                  <a:t>)</a:t>
                </a:r>
                <a:endParaRPr lang="en-US" b="1" dirty="0">
                  <a:solidFill>
                    <a:srgbClr val="7030A0"/>
                  </a:solidFill>
                  <a:latin typeface="Arial Black" panose="020B0A04020102020204" pitchFamily="34" charset="0"/>
                  <a:cs typeface="Arial" panose="020B0604020202020204" pitchFamily="34" charset="0"/>
                </a:endParaRPr>
              </a:p>
            </p:txBody>
          </p:sp>
        </p:grpSp>
        <p:cxnSp>
          <p:nvCxnSpPr>
            <p:cNvPr id="14" name="Straight Arrow Connector 13"/>
            <p:cNvCxnSpPr/>
            <p:nvPr/>
          </p:nvCxnSpPr>
          <p:spPr>
            <a:xfrm>
              <a:off x="7140195" y="2809008"/>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ight Brace 16"/>
            <p:cNvSpPr/>
            <p:nvPr/>
          </p:nvSpPr>
          <p:spPr>
            <a:xfrm rot="16200000">
              <a:off x="7483333" y="2028119"/>
              <a:ext cx="174123" cy="1011144"/>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7064821" y="1879704"/>
              <a:ext cx="1081369" cy="461665"/>
            </a:xfrm>
            <a:prstGeom prst="rect">
              <a:avLst/>
            </a:prstGeom>
          </p:spPr>
          <p:txBody>
            <a:bodyPr wrap="none">
              <a:spAutoFit/>
            </a:bodyPr>
            <a:lstStyle/>
            <a:p>
              <a:r>
                <a:rPr lang="en-US" sz="1200" b="1" dirty="0" smtClean="0">
                  <a:solidFill>
                    <a:srgbClr val="7030A0"/>
                  </a:solidFill>
                  <a:latin typeface="Arial Black" panose="020B0A04020102020204" pitchFamily="34" charset="0"/>
                  <a:cs typeface="Arial" panose="020B0604020202020204" pitchFamily="34" charset="0"/>
                </a:rPr>
                <a:t>Weeks</a:t>
              </a:r>
            </a:p>
            <a:p>
              <a:r>
                <a:rPr lang="en-US" sz="1200" b="1" dirty="0" smtClean="0">
                  <a:solidFill>
                    <a:srgbClr val="7030A0"/>
                  </a:solidFill>
                  <a:latin typeface="Arial Black" panose="020B0A04020102020204" pitchFamily="34" charset="0"/>
                  <a:cs typeface="Arial" panose="020B0604020202020204" pitchFamily="34" charset="0"/>
                </a:rPr>
                <a:t>Years</a:t>
              </a:r>
              <a:endParaRPr lang="en-US" sz="1200" b="1" dirty="0">
                <a:solidFill>
                  <a:srgbClr val="7030A0"/>
                </a:solidFill>
                <a:latin typeface="Arial Black" panose="020B0A04020102020204" pitchFamily="34" charset="0"/>
                <a:cs typeface="Arial" panose="020B0604020202020204" pitchFamily="34" charset="0"/>
              </a:endParaRPr>
            </a:p>
          </p:txBody>
        </p:sp>
        <p:cxnSp>
          <p:nvCxnSpPr>
            <p:cNvPr id="19" name="Straight Arrow Connector 18"/>
            <p:cNvCxnSpPr/>
            <p:nvPr/>
          </p:nvCxnSpPr>
          <p:spPr>
            <a:xfrm>
              <a:off x="8039854" y="2795225"/>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47795" y="129409"/>
            <a:ext cx="11007365" cy="523220"/>
          </a:xfrm>
          <a:prstGeom prst="rect">
            <a:avLst/>
          </a:prstGeom>
        </p:spPr>
        <p:txBody>
          <a:bodyPr wrap="square">
            <a:spAutoFit/>
          </a:bodyPr>
          <a:lstStyle/>
          <a:p>
            <a:r>
              <a:rPr lang="en-US" sz="2800" b="1" dirty="0" smtClean="0">
                <a:solidFill>
                  <a:srgbClr val="292929"/>
                </a:solidFill>
                <a:latin typeface="Helvetica" panose="020B0604020202020204" pitchFamily="34" charset="0"/>
              </a:rPr>
              <a:t>Informatics Strategy: Key to Precision Medicine Success</a:t>
            </a:r>
            <a:endParaRPr lang="en-US" sz="2800" dirty="0"/>
          </a:p>
        </p:txBody>
      </p:sp>
      <p:sp>
        <p:nvSpPr>
          <p:cNvPr id="8" name="TextBox 7"/>
          <p:cNvSpPr txBox="1"/>
          <p:nvPr/>
        </p:nvSpPr>
        <p:spPr>
          <a:xfrm>
            <a:off x="165100" y="4286496"/>
            <a:ext cx="3625673"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Environmental </a:t>
            </a:r>
            <a:r>
              <a:rPr lang="en-US" sz="1600" b="1" dirty="0">
                <a:solidFill>
                  <a:srgbClr val="7030A0"/>
                </a:solidFill>
                <a:latin typeface="Arial Black" panose="020B0A04020102020204" pitchFamily="34" charset="0"/>
                <a:cs typeface="Arial" panose="020B0604020202020204" pitchFamily="34" charset="0"/>
              </a:rPr>
              <a:t>risk </a:t>
            </a:r>
            <a:r>
              <a:rPr lang="en-US" sz="1600" b="1" dirty="0" smtClean="0">
                <a:solidFill>
                  <a:srgbClr val="7030A0"/>
                </a:solidFill>
                <a:latin typeface="Arial Black" panose="020B0A04020102020204" pitchFamily="34" charset="0"/>
                <a:cs typeface="Arial" panose="020B0604020202020204" pitchFamily="34" charset="0"/>
              </a:rPr>
              <a:t>factors</a:t>
            </a:r>
            <a:r>
              <a:rPr lang="en-US" sz="1600" b="1" dirty="0">
                <a:solidFill>
                  <a:srgbClr val="7030A0"/>
                </a:solidFill>
                <a:latin typeface="Arial Black" panose="020B0A04020102020204" pitchFamily="34" charset="0"/>
                <a:cs typeface="Arial" panose="020B0604020202020204" pitchFamily="34" charset="0"/>
              </a:rPr>
              <a:t> </a:t>
            </a:r>
            <a:r>
              <a:rPr lang="en-US" sz="1600" b="1" dirty="0" smtClean="0">
                <a:solidFill>
                  <a:srgbClr val="7030A0"/>
                </a:solidFill>
                <a:latin typeface="Arial Black" panose="020B0A04020102020204" pitchFamily="34" charset="0"/>
                <a:cs typeface="Arial" panose="020B0604020202020204" pitchFamily="34" charset="0"/>
              </a:rPr>
              <a:t>(</a:t>
            </a:r>
            <a:r>
              <a:rPr lang="en-US" sz="1600" b="1" dirty="0" err="1">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j</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9" name="TextBox 8"/>
          <p:cNvSpPr txBox="1"/>
          <p:nvPr/>
        </p:nvSpPr>
        <p:spPr>
          <a:xfrm>
            <a:off x="0" y="900429"/>
            <a:ext cx="2888868"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Genetic risk factors (</a:t>
            </a:r>
            <a:r>
              <a:rPr lang="en-US" sz="1600" b="1" dirty="0" err="1" smtClean="0">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i</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10" name="TextBox 9"/>
          <p:cNvSpPr txBox="1"/>
          <p:nvPr/>
        </p:nvSpPr>
        <p:spPr>
          <a:xfrm>
            <a:off x="5082477" y="1561466"/>
            <a:ext cx="2464882" cy="338554"/>
          </a:xfrm>
          <a:prstGeom prst="rect">
            <a:avLst/>
          </a:prstGeom>
          <a:solidFill>
            <a:schemeClr val="bg1"/>
          </a:solidFill>
        </p:spPr>
        <p:txBody>
          <a:bodyPr wrap="square" rtlCol="0">
            <a:spAutoFit/>
          </a:bodyPr>
          <a:lstStyle/>
          <a:p>
            <a:r>
              <a:rPr lang="en-US" sz="1600" b="1" dirty="0" smtClean="0">
                <a:solidFill>
                  <a:srgbClr val="7030A0"/>
                </a:solidFill>
                <a:latin typeface="Arial Black" panose="020B0A04020102020204" pitchFamily="34" charset="0"/>
                <a:cs typeface="Arial" panose="020B0604020202020204" pitchFamily="34" charset="0"/>
              </a:rPr>
              <a:t>Clinical Phenotypes</a:t>
            </a:r>
            <a:endParaRPr lang="en-US" sz="1600" b="1" dirty="0">
              <a:solidFill>
                <a:srgbClr val="7030A0"/>
              </a:solidFill>
              <a:latin typeface="Arial Black" panose="020B0A04020102020204" pitchFamily="34" charset="0"/>
              <a:cs typeface="Arial" panose="020B0604020202020204" pitchFamily="34" charset="0"/>
            </a:endParaRPr>
          </a:p>
        </p:txBody>
      </p:sp>
      <p:sp>
        <p:nvSpPr>
          <p:cNvPr id="15" name="TextBox 14"/>
          <p:cNvSpPr txBox="1"/>
          <p:nvPr/>
        </p:nvSpPr>
        <p:spPr>
          <a:xfrm>
            <a:off x="3790773" y="4103325"/>
            <a:ext cx="3870034" cy="646331"/>
          </a:xfrm>
          <a:prstGeom prst="rect">
            <a:avLst/>
          </a:prstGeom>
          <a:solidFill>
            <a:schemeClr val="bg1"/>
          </a:solid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Image phenotypes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x</a:t>
            </a:r>
            <a:r>
              <a:rPr lang="en-US" b="1" dirty="0" smtClean="0">
                <a:solidFill>
                  <a:srgbClr val="7030A0"/>
                </a:solidFill>
                <a:latin typeface="Arial Black" panose="020B0A04020102020204" pitchFamily="34" charset="0"/>
                <a:cs typeface="Arial" panose="020B0604020202020204" pitchFamily="34" charset="0"/>
              </a:rPr>
              <a:t>)</a:t>
            </a:r>
          </a:p>
          <a:p>
            <a:r>
              <a:rPr lang="en-US" b="1" dirty="0" smtClean="0">
                <a:solidFill>
                  <a:srgbClr val="7030A0"/>
                </a:solidFill>
                <a:latin typeface="Arial Black" panose="020B0A04020102020204" pitchFamily="34" charset="0"/>
                <a:cs typeface="Arial" panose="020B0604020202020204" pitchFamily="34" charset="0"/>
              </a:rPr>
              <a:t>Pathological phenotypes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u</a:t>
            </a:r>
            <a:r>
              <a:rPr lang="en-US" b="1" dirty="0" smtClean="0">
                <a:solidFill>
                  <a:srgbClr val="7030A0"/>
                </a:solidFill>
                <a:latin typeface="Arial Black" panose="020B0A04020102020204" pitchFamily="34" charset="0"/>
                <a:cs typeface="Arial" panose="020B0604020202020204" pitchFamily="34" charset="0"/>
              </a:rPr>
              <a:t>)</a:t>
            </a:r>
          </a:p>
        </p:txBody>
      </p:sp>
      <p:grpSp>
        <p:nvGrpSpPr>
          <p:cNvPr id="27" name="Group 26"/>
          <p:cNvGrpSpPr/>
          <p:nvPr/>
        </p:nvGrpSpPr>
        <p:grpSpPr>
          <a:xfrm>
            <a:off x="7610130" y="781559"/>
            <a:ext cx="4475576" cy="5246531"/>
            <a:chOff x="7610130" y="781559"/>
            <a:chExt cx="4475576" cy="5246531"/>
          </a:xfrm>
        </p:grpSpPr>
        <p:pic>
          <p:nvPicPr>
            <p:cNvPr id="24" name="Picture 23"/>
            <p:cNvPicPr>
              <a:picLocks noChangeAspect="1"/>
            </p:cNvPicPr>
            <p:nvPr/>
          </p:nvPicPr>
          <p:blipFill>
            <a:blip r:embed="rId4"/>
            <a:stretch>
              <a:fillRect/>
            </a:stretch>
          </p:blipFill>
          <p:spPr>
            <a:xfrm>
              <a:off x="7610130" y="781559"/>
              <a:ext cx="4475576" cy="5246531"/>
            </a:xfrm>
            <a:prstGeom prst="rect">
              <a:avLst/>
            </a:prstGeom>
          </p:spPr>
        </p:pic>
        <p:sp>
          <p:nvSpPr>
            <p:cNvPr id="25" name="Rectangle 24"/>
            <p:cNvSpPr/>
            <p:nvPr/>
          </p:nvSpPr>
          <p:spPr>
            <a:xfrm>
              <a:off x="9176995" y="900429"/>
              <a:ext cx="1151183" cy="5004024"/>
            </a:xfrm>
            <a:prstGeom prst="rect">
              <a:avLst/>
            </a:prstGeom>
            <a:solidFill>
              <a:schemeClr val="accent4">
                <a:alpha val="1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7190907" y="6106966"/>
            <a:ext cx="4626263" cy="646331"/>
          </a:xfrm>
          <a:prstGeom prst="rect">
            <a:avLst/>
          </a:prstGeom>
        </p:spPr>
        <p:txBody>
          <a:bodyPr wrap="square">
            <a:spAutoFit/>
          </a:bodyPr>
          <a:lstStyle/>
          <a:p>
            <a:r>
              <a:rPr lang="en-US" b="1" dirty="0" smtClean="0">
                <a:solidFill>
                  <a:srgbClr val="7030A0"/>
                </a:solidFill>
                <a:latin typeface="Helvetica" panose="020B0604020202020204" pitchFamily="34" charset="0"/>
              </a:rPr>
              <a:t>Non-Supervised Machine-Learning</a:t>
            </a:r>
          </a:p>
          <a:p>
            <a:r>
              <a:rPr lang="en-US" b="1" dirty="0" smtClean="0">
                <a:solidFill>
                  <a:srgbClr val="7030A0"/>
                </a:solidFill>
                <a:latin typeface="Helvetica" panose="020B0604020202020204" pitchFamily="34" charset="0"/>
              </a:rPr>
              <a:t>Neural Network based Deep-Learning</a:t>
            </a:r>
            <a:endParaRPr lang="en-US" dirty="0">
              <a:solidFill>
                <a:srgbClr val="7030A0"/>
              </a:solidFill>
            </a:endParaRPr>
          </a:p>
        </p:txBody>
      </p:sp>
    </p:spTree>
    <p:extLst>
      <p:ext uri="{BB962C8B-B14F-4D97-AF65-F5344CB8AC3E}">
        <p14:creationId xmlns:p14="http://schemas.microsoft.com/office/powerpoint/2010/main" val="12481404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058027" y="3540112"/>
            <a:ext cx="4181417" cy="28587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p:cNvPicPr>
            <a:picLocks noChangeAspect="1"/>
          </p:cNvPicPr>
          <p:nvPr/>
        </p:nvPicPr>
        <p:blipFill rotWithShape="1">
          <a:blip r:embed="rId4"/>
          <a:srcRect l="8599" r="8231"/>
          <a:stretch/>
        </p:blipFill>
        <p:spPr>
          <a:xfrm>
            <a:off x="424995" y="986125"/>
            <a:ext cx="5392744" cy="4564317"/>
          </a:xfrm>
          <a:prstGeom prst="rect">
            <a:avLst/>
          </a:prstGeom>
        </p:spPr>
      </p:pic>
      <p:sp>
        <p:nvSpPr>
          <p:cNvPr id="4" name="Rectangle 3"/>
          <p:cNvSpPr/>
          <p:nvPr/>
        </p:nvSpPr>
        <p:spPr>
          <a:xfrm>
            <a:off x="-127000" y="229521"/>
            <a:ext cx="12077700" cy="523220"/>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Macro and Micro View of Human Diseases in 21 Century</a:t>
            </a:r>
            <a:endParaRPr lang="en-US" dirty="0"/>
          </a:p>
        </p:txBody>
      </p:sp>
      <p:sp>
        <p:nvSpPr>
          <p:cNvPr id="5" name="Right Arrow 4"/>
          <p:cNvSpPr/>
          <p:nvPr/>
        </p:nvSpPr>
        <p:spPr>
          <a:xfrm>
            <a:off x="6093964" y="2133093"/>
            <a:ext cx="468762" cy="237172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424995" y="5474784"/>
            <a:ext cx="4713791" cy="1200329"/>
          </a:xfrm>
          <a:prstGeom prst="rect">
            <a:avLst/>
          </a:prstGeom>
        </p:spPr>
        <p:txBody>
          <a:bodyPr wrap="none">
            <a:spAutoFit/>
          </a:bodyPr>
          <a:lstStyle/>
          <a:p>
            <a:r>
              <a:rPr lang="en-US" dirty="0">
                <a:solidFill>
                  <a:srgbClr val="333333"/>
                </a:solidFill>
                <a:latin typeface="Arial" panose="020B0604020202020204" pitchFamily="34" charset="0"/>
              </a:rPr>
              <a:t>~ 12,420 total diseases (WHO, 2011</a:t>
            </a:r>
            <a:r>
              <a:rPr lang="en-US" dirty="0" smtClean="0">
                <a:solidFill>
                  <a:srgbClr val="333333"/>
                </a:solidFill>
                <a:latin typeface="Arial" panose="020B0604020202020204" pitchFamily="34" charset="0"/>
              </a:rPr>
              <a:t>)</a:t>
            </a:r>
          </a:p>
          <a:p>
            <a:r>
              <a:rPr lang="en-US" dirty="0" smtClean="0">
                <a:solidFill>
                  <a:srgbClr val="333333"/>
                </a:solidFill>
                <a:latin typeface="Arial" panose="020B0604020202020204" pitchFamily="34" charset="0"/>
              </a:rPr>
              <a:t>~ 80 </a:t>
            </a:r>
            <a:r>
              <a:rPr lang="en-US" dirty="0">
                <a:solidFill>
                  <a:srgbClr val="333333"/>
                </a:solidFill>
                <a:latin typeface="Arial" panose="020B0604020202020204" pitchFamily="34" charset="0"/>
              </a:rPr>
              <a:t>different types of autoimmune diseases</a:t>
            </a:r>
          </a:p>
          <a:p>
            <a:r>
              <a:rPr lang="en-US" dirty="0" smtClean="0">
                <a:solidFill>
                  <a:srgbClr val="333333"/>
                </a:solidFill>
                <a:latin typeface="Arial" panose="020B0604020202020204" pitchFamily="34" charset="0"/>
              </a:rPr>
              <a:t>~ 100 different types </a:t>
            </a:r>
            <a:r>
              <a:rPr lang="en-US" dirty="0">
                <a:solidFill>
                  <a:srgbClr val="333333"/>
                </a:solidFill>
                <a:latin typeface="Arial" panose="020B0604020202020204" pitchFamily="34" charset="0"/>
              </a:rPr>
              <a:t>of </a:t>
            </a:r>
            <a:r>
              <a:rPr lang="en-US" dirty="0" smtClean="0">
                <a:solidFill>
                  <a:srgbClr val="333333"/>
                </a:solidFill>
                <a:latin typeface="Arial" panose="020B0604020202020204" pitchFamily="34" charset="0"/>
              </a:rPr>
              <a:t>human cancers</a:t>
            </a:r>
          </a:p>
          <a:p>
            <a:r>
              <a:rPr lang="en-US" dirty="0" smtClean="0">
                <a:solidFill>
                  <a:srgbClr val="333333"/>
                </a:solidFill>
                <a:latin typeface="Arial" panose="020B0604020202020204" pitchFamily="34" charset="0"/>
              </a:rPr>
              <a:t>~ 7,000 rare diseases</a:t>
            </a:r>
          </a:p>
        </p:txBody>
      </p:sp>
      <p:pic>
        <p:nvPicPr>
          <p:cNvPr id="9" name="Picture 8"/>
          <p:cNvPicPr>
            <a:picLocks noChangeAspect="1"/>
          </p:cNvPicPr>
          <p:nvPr/>
        </p:nvPicPr>
        <p:blipFill>
          <a:blip r:embed="rId5"/>
          <a:stretch>
            <a:fillRect/>
          </a:stretch>
        </p:blipFill>
        <p:spPr>
          <a:xfrm>
            <a:off x="6838951" y="1061351"/>
            <a:ext cx="4600574" cy="2276475"/>
          </a:xfrm>
          <a:prstGeom prst="rect">
            <a:avLst/>
          </a:prstGeom>
        </p:spPr>
      </p:pic>
      <p:sp>
        <p:nvSpPr>
          <p:cNvPr id="10" name="Down Arrow 9"/>
          <p:cNvSpPr/>
          <p:nvPr/>
        </p:nvSpPr>
        <p:spPr>
          <a:xfrm>
            <a:off x="8059122" y="2821214"/>
            <a:ext cx="923925" cy="21907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Rectangle 10"/>
          <p:cNvSpPr/>
          <p:nvPr/>
        </p:nvSpPr>
        <p:spPr>
          <a:xfrm>
            <a:off x="8059122" y="3076780"/>
            <a:ext cx="3531736" cy="369332"/>
          </a:xfrm>
          <a:prstGeom prst="rect">
            <a:avLst/>
          </a:prstGeom>
        </p:spPr>
        <p:txBody>
          <a:bodyPr wrap="none">
            <a:spAutoFit/>
          </a:bodyPr>
          <a:lstStyle/>
          <a:p>
            <a:r>
              <a:rPr lang="en-US" b="1" dirty="0" smtClean="0">
                <a:solidFill>
                  <a:srgbClr val="7030A0"/>
                </a:solidFill>
                <a:latin typeface="Arial" panose="020B0604020202020204" pitchFamily="34" charset="0"/>
              </a:rPr>
              <a:t>DNA/RNA/Protein Modification</a:t>
            </a:r>
            <a:endParaRPr lang="en-US" b="1" dirty="0">
              <a:solidFill>
                <a:srgbClr val="7030A0"/>
              </a:solidFill>
              <a:latin typeface="Arial" panose="020B0604020202020204" pitchFamily="34" charset="0"/>
            </a:endParaRPr>
          </a:p>
        </p:txBody>
      </p:sp>
    </p:spTree>
    <p:extLst>
      <p:ext uri="{BB962C8B-B14F-4D97-AF65-F5344CB8AC3E}">
        <p14:creationId xmlns:p14="http://schemas.microsoft.com/office/powerpoint/2010/main" val="37015080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4151" y="252602"/>
            <a:ext cx="11296650" cy="523220"/>
          </a:xfrm>
          <a:prstGeom prst="rect">
            <a:avLst/>
          </a:prstGeom>
        </p:spPr>
        <p:txBody>
          <a:bodyPr wrap="square">
            <a:spAutoFit/>
          </a:bodyPr>
          <a:lstStyle/>
          <a:p>
            <a:r>
              <a:rPr lang="en-US" sz="2800" dirty="0" smtClean="0">
                <a:solidFill>
                  <a:schemeClr val="tx2"/>
                </a:solidFill>
                <a:latin typeface="Adobe Gothic Std B" panose="020B0800000000000000" pitchFamily="34" charset="-128"/>
                <a:ea typeface="Adobe Gothic Std B" panose="020B0800000000000000" pitchFamily="34" charset="-128"/>
              </a:rPr>
              <a:t>Computational Frame for Disease Etiology and Pathology</a:t>
            </a:r>
            <a:endParaRPr lang="en-US" sz="2800" dirty="0"/>
          </a:p>
        </p:txBody>
      </p:sp>
      <p:grpSp>
        <p:nvGrpSpPr>
          <p:cNvPr id="11" name="Group 10"/>
          <p:cNvGrpSpPr/>
          <p:nvPr/>
        </p:nvGrpSpPr>
        <p:grpSpPr>
          <a:xfrm>
            <a:off x="-50196" y="1081404"/>
            <a:ext cx="11118247" cy="5695556"/>
            <a:chOff x="-69246" y="900429"/>
            <a:chExt cx="11118247" cy="5695556"/>
          </a:xfrm>
        </p:grpSpPr>
        <p:grpSp>
          <p:nvGrpSpPr>
            <p:cNvPr id="6" name="Group 5"/>
            <p:cNvGrpSpPr/>
            <p:nvPr/>
          </p:nvGrpSpPr>
          <p:grpSpPr>
            <a:xfrm>
              <a:off x="-69246" y="988374"/>
              <a:ext cx="10356247" cy="5607611"/>
              <a:chOff x="242318" y="1204274"/>
              <a:chExt cx="9344544" cy="5213484"/>
            </a:xfrm>
          </p:grpSpPr>
          <p:pic>
            <p:nvPicPr>
              <p:cNvPr id="2" name="Picture 1"/>
              <p:cNvPicPr>
                <a:picLocks noChangeAspect="1"/>
              </p:cNvPicPr>
              <p:nvPr/>
            </p:nvPicPr>
            <p:blipFill>
              <a:blip r:embed="rId3"/>
              <a:stretch>
                <a:fillRect/>
              </a:stretch>
            </p:blipFill>
            <p:spPr>
              <a:xfrm>
                <a:off x="304799" y="1204274"/>
                <a:ext cx="9282063" cy="5150090"/>
              </a:xfrm>
              <a:prstGeom prst="rect">
                <a:avLst/>
              </a:prstGeom>
            </p:spPr>
          </p:pic>
          <p:sp>
            <p:nvSpPr>
              <p:cNvPr id="4" name="TextBox 3"/>
              <p:cNvSpPr txBox="1"/>
              <p:nvPr/>
            </p:nvSpPr>
            <p:spPr>
              <a:xfrm>
                <a:off x="1037650" y="5100689"/>
                <a:ext cx="2889051" cy="343374"/>
              </a:xfrm>
              <a:prstGeom prst="rect">
                <a:avLst/>
              </a:prstGeom>
              <a:noFill/>
            </p:spPr>
            <p:txBody>
              <a:bodyPr wrap="none" rtlCol="0">
                <a:spAutoFit/>
              </a:bodyPr>
              <a:lstStyle/>
              <a:p>
                <a:r>
                  <a:rPr lang="en-US" dirty="0">
                    <a:solidFill>
                      <a:srgbClr val="7030A0"/>
                    </a:solidFill>
                    <a:latin typeface="Arial Black" panose="020B0A04020102020204" pitchFamily="34" charset="0"/>
                    <a:cs typeface="Arial" panose="020B0604020202020204" pitchFamily="34" charset="0"/>
                  </a:rPr>
                  <a:t>Epigenetics 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sp>
            <p:nvSpPr>
              <p:cNvPr id="5" name="TextBox 4"/>
              <p:cNvSpPr txBox="1"/>
              <p:nvPr/>
            </p:nvSpPr>
            <p:spPr>
              <a:xfrm>
                <a:off x="242318" y="6074384"/>
                <a:ext cx="4148812" cy="343374"/>
              </a:xfrm>
              <a:prstGeom prst="rect">
                <a:avLst/>
              </a:prstGeom>
              <a:no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Lifestyle/family history </a:t>
                </a:r>
                <a:r>
                  <a:rPr lang="en-US" dirty="0">
                    <a:solidFill>
                      <a:srgbClr val="7030A0"/>
                    </a:solidFill>
                    <a:latin typeface="Arial Black" panose="020B0A04020102020204" pitchFamily="34" charset="0"/>
                    <a:cs typeface="Arial" panose="020B0604020202020204" pitchFamily="34" charset="0"/>
                  </a:rPr>
                  <a:t>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grpSp>
        <p:sp>
          <p:nvSpPr>
            <p:cNvPr id="8" name="TextBox 7"/>
            <p:cNvSpPr txBox="1"/>
            <p:nvPr/>
          </p:nvSpPr>
          <p:spPr>
            <a:xfrm>
              <a:off x="165100" y="4286496"/>
              <a:ext cx="3532762" cy="369332"/>
            </a:xfrm>
            <a:prstGeom prst="rect">
              <a:avLst/>
            </a:prstGeom>
            <a:solidFill>
              <a:schemeClr val="bg1"/>
            </a:solid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Environmental </a:t>
              </a:r>
              <a:r>
                <a:rPr lang="en-US" dirty="0">
                  <a:solidFill>
                    <a:srgbClr val="7030A0"/>
                  </a:solidFill>
                  <a:latin typeface="Arial Black" panose="020B0A04020102020204" pitchFamily="34" charset="0"/>
                  <a:cs typeface="Arial" panose="020B0604020202020204" pitchFamily="34" charset="0"/>
                </a:rPr>
                <a:t>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sp>
          <p:nvSpPr>
            <p:cNvPr id="9" name="TextBox 8"/>
            <p:cNvSpPr txBox="1"/>
            <p:nvPr/>
          </p:nvSpPr>
          <p:spPr>
            <a:xfrm>
              <a:off x="0" y="900429"/>
              <a:ext cx="2420791" cy="338554"/>
            </a:xfrm>
            <a:prstGeom prst="rect">
              <a:avLst/>
            </a:prstGeom>
            <a:solidFill>
              <a:schemeClr val="bg1"/>
            </a:solidFill>
          </p:spPr>
          <p:txBody>
            <a:bodyPr wrap="none" rtlCol="0">
              <a:spAutoFit/>
            </a:bodyPr>
            <a:lstStyle/>
            <a:p>
              <a:r>
                <a:rPr lang="en-US" sz="1600" dirty="0" smtClean="0">
                  <a:solidFill>
                    <a:srgbClr val="7030A0"/>
                  </a:solidFill>
                  <a:latin typeface="Arial Black" panose="020B0A04020102020204" pitchFamily="34" charset="0"/>
                  <a:cs typeface="Arial" panose="020B0604020202020204" pitchFamily="34" charset="0"/>
                </a:rPr>
                <a:t>Genetic risk factors</a:t>
              </a:r>
              <a:endParaRPr lang="en-US" sz="1600" dirty="0">
                <a:solidFill>
                  <a:srgbClr val="7030A0"/>
                </a:solidFill>
                <a:latin typeface="Arial Black" panose="020B0A04020102020204" pitchFamily="34" charset="0"/>
                <a:cs typeface="Arial" panose="020B0604020202020204" pitchFamily="34" charset="0"/>
              </a:endParaRPr>
            </a:p>
          </p:txBody>
        </p:sp>
        <p:sp>
          <p:nvSpPr>
            <p:cNvPr id="10" name="TextBox 9"/>
            <p:cNvSpPr txBox="1"/>
            <p:nvPr/>
          </p:nvSpPr>
          <p:spPr>
            <a:xfrm>
              <a:off x="8584119" y="1504786"/>
              <a:ext cx="2464882" cy="338554"/>
            </a:xfrm>
            <a:prstGeom prst="rect">
              <a:avLst/>
            </a:prstGeom>
            <a:solidFill>
              <a:schemeClr val="bg1"/>
            </a:solidFill>
          </p:spPr>
          <p:txBody>
            <a:bodyPr wrap="square" rtlCol="0">
              <a:spAutoFit/>
            </a:bodyPr>
            <a:lstStyle/>
            <a:p>
              <a:r>
                <a:rPr lang="en-US" sz="1600" dirty="0" smtClean="0">
                  <a:solidFill>
                    <a:srgbClr val="7030A0"/>
                  </a:solidFill>
                  <a:latin typeface="Arial Black" panose="020B0A04020102020204" pitchFamily="34" charset="0"/>
                  <a:cs typeface="Arial" panose="020B0604020202020204" pitchFamily="34" charset="0"/>
                </a:rPr>
                <a:t>Clinical Phenotypes</a:t>
              </a:r>
              <a:endParaRPr lang="en-US" sz="1600" dirty="0">
                <a:solidFill>
                  <a:srgbClr val="7030A0"/>
                </a:solidFill>
                <a:latin typeface="Arial Black" panose="020B0A04020102020204" pitchFamily="34" charset="0"/>
                <a:cs typeface="Arial" panose="020B0604020202020204" pitchFamily="34" charset="0"/>
              </a:endParaRPr>
            </a:p>
          </p:txBody>
        </p:sp>
        <p:cxnSp>
          <p:nvCxnSpPr>
            <p:cNvPr id="14" name="Straight Arrow Connector 13"/>
            <p:cNvCxnSpPr/>
            <p:nvPr/>
          </p:nvCxnSpPr>
          <p:spPr>
            <a:xfrm>
              <a:off x="7102923" y="2783608"/>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141023" y="3994943"/>
              <a:ext cx="3292953" cy="646331"/>
            </a:xfrm>
            <a:prstGeom prst="rect">
              <a:avLst/>
            </a:prstGeom>
            <a:solidFill>
              <a:schemeClr val="bg1"/>
            </a:solid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Pathological phenotypes</a:t>
              </a:r>
            </a:p>
            <a:p>
              <a:r>
                <a:rPr lang="en-US" dirty="0" smtClean="0">
                  <a:solidFill>
                    <a:srgbClr val="7030A0"/>
                  </a:solidFill>
                  <a:latin typeface="Arial Black" panose="020B0A04020102020204" pitchFamily="34" charset="0"/>
                  <a:cs typeface="Arial" panose="020B0604020202020204" pitchFamily="34" charset="0"/>
                </a:rPr>
                <a:t>Image phenotypes</a:t>
              </a:r>
            </a:p>
          </p:txBody>
        </p:sp>
        <p:sp>
          <p:nvSpPr>
            <p:cNvPr id="17" name="Right Brace 16"/>
            <p:cNvSpPr/>
            <p:nvPr/>
          </p:nvSpPr>
          <p:spPr>
            <a:xfrm rot="16200000">
              <a:off x="7483333" y="2028119"/>
              <a:ext cx="174123" cy="1011144"/>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7141023" y="1756325"/>
              <a:ext cx="1012265" cy="646331"/>
            </a:xfrm>
            <a:prstGeom prst="rect">
              <a:avLst/>
            </a:prstGeom>
          </p:spPr>
          <p:txBody>
            <a:bodyPr wrap="none">
              <a:spAutoFit/>
            </a:bodyPr>
            <a:lstStyle/>
            <a:p>
              <a:r>
                <a:rPr lang="en-US" dirty="0" smtClean="0">
                  <a:solidFill>
                    <a:srgbClr val="7030A0"/>
                  </a:solidFill>
                  <a:latin typeface="Arial Black" panose="020B0A04020102020204" pitchFamily="34" charset="0"/>
                  <a:cs typeface="Arial" panose="020B0604020202020204" pitchFamily="34" charset="0"/>
                </a:rPr>
                <a:t>Weeks</a:t>
              </a:r>
            </a:p>
            <a:p>
              <a:r>
                <a:rPr lang="en-US" dirty="0" smtClean="0">
                  <a:solidFill>
                    <a:srgbClr val="7030A0"/>
                  </a:solidFill>
                  <a:latin typeface="Arial Black" panose="020B0A04020102020204" pitchFamily="34" charset="0"/>
                  <a:cs typeface="Arial" panose="020B0604020202020204" pitchFamily="34" charset="0"/>
                </a:rPr>
                <a:t>Years</a:t>
              </a:r>
              <a:endParaRPr lang="en-US" dirty="0">
                <a:solidFill>
                  <a:srgbClr val="7030A0"/>
                </a:solidFill>
                <a:latin typeface="Arial Black" panose="020B0A04020102020204" pitchFamily="34" charset="0"/>
                <a:cs typeface="Arial" panose="020B0604020202020204" pitchFamily="34" charset="0"/>
              </a:endParaRPr>
            </a:p>
          </p:txBody>
        </p:sp>
        <p:cxnSp>
          <p:nvCxnSpPr>
            <p:cNvPr id="19" name="Straight Arrow Connector 18"/>
            <p:cNvCxnSpPr/>
            <p:nvPr/>
          </p:nvCxnSpPr>
          <p:spPr>
            <a:xfrm>
              <a:off x="8039855" y="2757125"/>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p:cNvCxnSpPr/>
          <p:nvPr/>
        </p:nvCxnSpPr>
        <p:spPr>
          <a:xfrm>
            <a:off x="7583094" y="2920611"/>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162550" y="3543300"/>
            <a:ext cx="695325" cy="2601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5139758" y="3584379"/>
            <a:ext cx="702436" cy="261610"/>
          </a:xfrm>
          <a:prstGeom prst="rect">
            <a:avLst/>
          </a:prstGeom>
          <a:noFill/>
          <a:ln>
            <a:noFill/>
          </a:ln>
        </p:spPr>
        <p:txBody>
          <a:bodyPr wrap="none" rtlCol="0">
            <a:spAutoFit/>
          </a:bodyPr>
          <a:lstStyle/>
          <a:p>
            <a:r>
              <a:rPr lang="en-US" sz="1100" dirty="0" smtClean="0">
                <a:solidFill>
                  <a:schemeClr val="bg1">
                    <a:lumMod val="95000"/>
                  </a:schemeClr>
                </a:solidFill>
                <a:latin typeface="Arial" panose="020B0604020202020204" pitchFamily="34" charset="0"/>
                <a:cs typeface="Arial" panose="020B0604020202020204" pitchFamily="34" charset="0"/>
              </a:rPr>
              <a:t>Network</a:t>
            </a:r>
            <a:endParaRPr lang="en-US" sz="1100" dirty="0">
              <a:solidFill>
                <a:schemeClr val="bg1">
                  <a:lumMod val="95000"/>
                </a:schemeClr>
              </a:solidFill>
              <a:latin typeface="Arial" panose="020B0604020202020204" pitchFamily="34" charset="0"/>
              <a:cs typeface="Arial" panose="020B0604020202020204" pitchFamily="34" charset="0"/>
            </a:endParaRPr>
          </a:p>
        </p:txBody>
      </p:sp>
      <p:sp>
        <p:nvSpPr>
          <p:cNvPr id="16" name="Rectangle 15"/>
          <p:cNvSpPr/>
          <p:nvPr/>
        </p:nvSpPr>
        <p:spPr>
          <a:xfrm>
            <a:off x="6626672" y="5117303"/>
            <a:ext cx="5218506" cy="1754326"/>
          </a:xfrm>
          <a:prstGeom prst="rect">
            <a:avLst/>
          </a:prstGeom>
        </p:spPr>
        <p:txBody>
          <a:bodyPr wrap="square">
            <a:spAutoFit/>
          </a:bodyPr>
          <a:lstStyle/>
          <a:p>
            <a:pPr marL="342900" indent="-342900">
              <a:buFont typeface="Wingdings" panose="05000000000000000000" pitchFamily="2" charset="2"/>
              <a:buChar char="Ø"/>
            </a:pPr>
            <a:r>
              <a:rPr lang="en-US" dirty="0">
                <a:solidFill>
                  <a:srgbClr val="7030A0"/>
                </a:solidFill>
                <a:latin typeface="Arial Black" panose="020B0A04020102020204" pitchFamily="34" charset="0"/>
                <a:cs typeface="Arial" panose="020B0604020202020204" pitchFamily="34" charset="0"/>
              </a:rPr>
              <a:t>Electroencephalography (EEG</a:t>
            </a:r>
            <a:r>
              <a:rPr lang="en-US"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Electrocardiography (ECG)</a:t>
            </a:r>
            <a:endParaRPr lang="en-US" dirty="0">
              <a:solidFill>
                <a:srgbClr val="7030A0"/>
              </a:solidFill>
              <a:latin typeface="Arial Black" panose="020B0A04020102020204" pitchFamily="34" charset="0"/>
              <a:cs typeface="Arial" panose="020B0604020202020204" pitchFamily="34" charset="0"/>
            </a:endParaRPr>
          </a:p>
          <a:p>
            <a:pPr marL="342900" indent="-342900">
              <a:buFont typeface="Wingdings" panose="05000000000000000000" pitchFamily="2" charset="2"/>
              <a:buChar char="Ø"/>
            </a:pPr>
            <a:r>
              <a:rPr lang="en-US" dirty="0">
                <a:solidFill>
                  <a:srgbClr val="7030A0"/>
                </a:solidFill>
                <a:latin typeface="Arial Black" panose="020B0A04020102020204" pitchFamily="34" charset="0"/>
                <a:cs typeface="Arial" panose="020B0604020202020204" pitchFamily="34" charset="0"/>
              </a:rPr>
              <a:t>Positron Emission Tomography (</a:t>
            </a:r>
            <a:r>
              <a:rPr lang="en-US" dirty="0" smtClean="0">
                <a:solidFill>
                  <a:srgbClr val="7030A0"/>
                </a:solidFill>
                <a:latin typeface="Arial Black" panose="020B0A04020102020204" pitchFamily="34" charset="0"/>
                <a:cs typeface="Arial" panose="020B0604020202020204" pitchFamily="34" charset="0"/>
              </a:rPr>
              <a:t>PET)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Magnetic </a:t>
            </a:r>
            <a:r>
              <a:rPr lang="en-US" dirty="0">
                <a:solidFill>
                  <a:srgbClr val="7030A0"/>
                </a:solidFill>
                <a:latin typeface="Arial Black" panose="020B0A04020102020204" pitchFamily="34" charset="0"/>
                <a:cs typeface="Arial" panose="020B0604020202020204" pitchFamily="34" charset="0"/>
              </a:rPr>
              <a:t>Resonance Imaging (MRI</a:t>
            </a:r>
            <a:r>
              <a:rPr lang="en-US"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X-Ray radiography image</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Ultrasonography image</a:t>
            </a:r>
            <a:endParaRPr lang="en-US" dirty="0">
              <a:solidFill>
                <a:srgbClr val="7030A0"/>
              </a:solidFill>
              <a:latin typeface="Arial Black" panose="020B0A04020102020204" pitchFamily="34" charset="0"/>
              <a:cs typeface="Arial" panose="020B0604020202020204" pitchFamily="34" charset="0"/>
            </a:endParaRPr>
          </a:p>
        </p:txBody>
      </p:sp>
      <p:sp>
        <p:nvSpPr>
          <p:cNvPr id="24" name="Down Arrow 23"/>
          <p:cNvSpPr/>
          <p:nvPr/>
        </p:nvSpPr>
        <p:spPr>
          <a:xfrm>
            <a:off x="7374847" y="4933619"/>
            <a:ext cx="1440340" cy="11456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ectangle 24"/>
          <p:cNvSpPr/>
          <p:nvPr/>
        </p:nvSpPr>
        <p:spPr>
          <a:xfrm>
            <a:off x="7815774" y="1106856"/>
            <a:ext cx="787395" cy="523220"/>
          </a:xfrm>
          <a:prstGeom prst="rect">
            <a:avLst/>
          </a:prstGeom>
        </p:spPr>
        <p:txBody>
          <a:bodyPr wrap="none">
            <a:spAutoFit/>
          </a:bodyPr>
          <a:lstStyle/>
          <a:p>
            <a:r>
              <a:rPr lang="en-US" sz="2800" b="1" dirty="0">
                <a:solidFill>
                  <a:srgbClr val="7030A0"/>
                </a:solidFill>
              </a:rPr>
              <a:t>EHR</a:t>
            </a:r>
            <a:endParaRPr lang="en-US" sz="3200" b="1" dirty="0">
              <a:solidFill>
                <a:srgbClr val="7030A0"/>
              </a:solidFill>
            </a:endParaRPr>
          </a:p>
        </p:txBody>
      </p:sp>
      <p:sp>
        <p:nvSpPr>
          <p:cNvPr id="27" name="Rectangle 26"/>
          <p:cNvSpPr/>
          <p:nvPr/>
        </p:nvSpPr>
        <p:spPr>
          <a:xfrm>
            <a:off x="10525087" y="2614934"/>
            <a:ext cx="886781" cy="461665"/>
          </a:xfrm>
          <a:prstGeom prst="rect">
            <a:avLst/>
          </a:prstGeom>
        </p:spPr>
        <p:txBody>
          <a:bodyPr wrap="none">
            <a:spAutoFit/>
          </a:bodyPr>
          <a:lstStyle/>
          <a:p>
            <a:r>
              <a:rPr lang="en-US" sz="2400" b="1" dirty="0" smtClean="0">
                <a:solidFill>
                  <a:srgbClr val="7030A0"/>
                </a:solidFill>
                <a:latin typeface="Arial" panose="020B0604020202020204" pitchFamily="34" charset="0"/>
                <a:cs typeface="Arial" panose="020B0604020202020204" pitchFamily="34" charset="0"/>
              </a:rPr>
              <a:t>ICD9</a:t>
            </a:r>
            <a:endParaRPr lang="en-US" sz="2400" b="1" dirty="0">
              <a:solidFill>
                <a:srgbClr val="7030A0"/>
              </a:solidFill>
              <a:latin typeface="Arial" panose="020B0604020202020204" pitchFamily="34" charset="0"/>
              <a:cs typeface="Arial" panose="020B0604020202020204" pitchFamily="34" charset="0"/>
            </a:endParaRPr>
          </a:p>
        </p:txBody>
      </p:sp>
      <p:sp>
        <p:nvSpPr>
          <p:cNvPr id="28" name="Rectangle 27"/>
          <p:cNvSpPr/>
          <p:nvPr/>
        </p:nvSpPr>
        <p:spPr>
          <a:xfrm>
            <a:off x="10154324" y="3366269"/>
            <a:ext cx="1209370" cy="461665"/>
          </a:xfrm>
          <a:prstGeom prst="rect">
            <a:avLst/>
          </a:prstGeom>
        </p:spPr>
        <p:txBody>
          <a:bodyPr wrap="none">
            <a:spAutoFit/>
          </a:bodyPr>
          <a:lstStyle/>
          <a:p>
            <a:r>
              <a:rPr lang="en-US" sz="2400" b="1" dirty="0" smtClean="0">
                <a:solidFill>
                  <a:srgbClr val="7030A0"/>
                </a:solidFill>
              </a:rPr>
              <a:t>Lab Test</a:t>
            </a:r>
            <a:endParaRPr lang="en-US" sz="2400" b="1" dirty="0">
              <a:solidFill>
                <a:srgbClr val="7030A0"/>
              </a:solidFill>
            </a:endParaRPr>
          </a:p>
        </p:txBody>
      </p:sp>
    </p:spTree>
    <p:extLst>
      <p:ext uri="{BB962C8B-B14F-4D97-AF65-F5344CB8AC3E}">
        <p14:creationId xmlns:p14="http://schemas.microsoft.com/office/powerpoint/2010/main" val="4000351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9513" y="1582170"/>
            <a:ext cx="4420287" cy="3108543"/>
          </a:xfrm>
          <a:prstGeom prst="rect">
            <a:avLst/>
          </a:prstGeom>
        </p:spPr>
        <p:txBody>
          <a:bodyPr wrap="square">
            <a:spAutoFit/>
          </a:bodyPr>
          <a:lstStyle/>
          <a:p>
            <a:r>
              <a:rPr lang="en-US" sz="2800" b="1" dirty="0" smtClean="0">
                <a:solidFill>
                  <a:schemeClr val="tx2"/>
                </a:solidFill>
                <a:latin typeface="Adobe Gothic Std B" panose="020B0800000000000000" pitchFamily="34" charset="-128"/>
                <a:ea typeface="Adobe Gothic Std B" panose="020B0800000000000000" pitchFamily="34" charset="-128"/>
                <a:cs typeface="+mj-cs"/>
              </a:rPr>
              <a:t>Precision Medicine</a:t>
            </a:r>
          </a:p>
          <a:p>
            <a:endParaRPr lang="en-US" sz="2800" b="1" dirty="0" smtClean="0">
              <a:solidFill>
                <a:schemeClr val="tx2"/>
              </a:solidFill>
              <a:latin typeface="Adobe Gothic Std B" panose="020B0800000000000000" pitchFamily="34" charset="-128"/>
              <a:ea typeface="Adobe Gothic Std B" panose="020B0800000000000000" pitchFamily="34" charset="-128"/>
              <a:cs typeface="+mj-cs"/>
            </a:endParaRPr>
          </a:p>
          <a:p>
            <a:r>
              <a:rPr lang="en-US" sz="2800" b="1" dirty="0" smtClean="0">
                <a:solidFill>
                  <a:schemeClr val="tx2"/>
                </a:solidFill>
                <a:latin typeface="Adobe Gothic Std B" panose="020B0800000000000000" pitchFamily="34" charset="-128"/>
                <a:ea typeface="Adobe Gothic Std B" panose="020B0800000000000000" pitchFamily="34" charset="-128"/>
                <a:cs typeface="+mj-cs"/>
              </a:rPr>
              <a:t>Personalized Medicine</a:t>
            </a:r>
          </a:p>
          <a:p>
            <a:endParaRPr lang="en-US" sz="2800" b="1" dirty="0" smtClean="0">
              <a:solidFill>
                <a:schemeClr val="tx2"/>
              </a:solidFill>
              <a:latin typeface="Adobe Gothic Std B" panose="020B0800000000000000" pitchFamily="34" charset="-128"/>
              <a:ea typeface="Adobe Gothic Std B" panose="020B0800000000000000" pitchFamily="34" charset="-128"/>
              <a:cs typeface="+mj-cs"/>
            </a:endParaRPr>
          </a:p>
          <a:p>
            <a:r>
              <a:rPr lang="en-US" sz="2800" b="1" dirty="0" smtClean="0">
                <a:solidFill>
                  <a:schemeClr val="tx2"/>
                </a:solidFill>
                <a:latin typeface="Adobe Gothic Std B" panose="020B0800000000000000" pitchFamily="34" charset="-128"/>
                <a:ea typeface="Adobe Gothic Std B" panose="020B0800000000000000" pitchFamily="34" charset="-128"/>
                <a:cs typeface="+mj-cs"/>
              </a:rPr>
              <a:t>Smart Medicine</a:t>
            </a:r>
          </a:p>
          <a:p>
            <a:endParaRPr lang="en-US" sz="2800" b="1" dirty="0" smtClean="0">
              <a:solidFill>
                <a:schemeClr val="tx2"/>
              </a:solidFill>
              <a:latin typeface="Adobe Gothic Std B" panose="020B0800000000000000" pitchFamily="34" charset="-128"/>
              <a:ea typeface="Adobe Gothic Std B" panose="020B0800000000000000" pitchFamily="34" charset="-128"/>
              <a:cs typeface="+mj-cs"/>
            </a:endParaRPr>
          </a:p>
          <a:p>
            <a:r>
              <a:rPr lang="en-US" sz="2800" b="1" dirty="0" smtClean="0">
                <a:solidFill>
                  <a:schemeClr val="tx2"/>
                </a:solidFill>
                <a:latin typeface="Adobe Gothic Std B" panose="020B0800000000000000" pitchFamily="34" charset="-128"/>
                <a:ea typeface="Adobe Gothic Std B" panose="020B0800000000000000" pitchFamily="34" charset="-128"/>
                <a:cs typeface="+mj-cs"/>
              </a:rPr>
              <a:t>Smart Hospital</a:t>
            </a:r>
            <a:endParaRPr lang="en-US" dirty="0"/>
          </a:p>
        </p:txBody>
      </p:sp>
      <p:sp>
        <p:nvSpPr>
          <p:cNvPr id="4" name="Rectangle 3"/>
          <p:cNvSpPr/>
          <p:nvPr/>
        </p:nvSpPr>
        <p:spPr>
          <a:xfrm>
            <a:off x="3175001" y="435653"/>
            <a:ext cx="6066084" cy="646331"/>
          </a:xfrm>
          <a:prstGeom prst="rect">
            <a:avLst/>
          </a:prstGeom>
        </p:spPr>
        <p:txBody>
          <a:bodyPr wrap="none">
            <a:spAutoFit/>
          </a:bodyPr>
          <a:lstStyle/>
          <a:p>
            <a:pPr algn="ctr"/>
            <a:r>
              <a:rPr lang="en-US" sz="3600" b="1" dirty="0" smtClean="0">
                <a:solidFill>
                  <a:schemeClr val="tx2"/>
                </a:solidFill>
                <a:latin typeface="Adobe Gothic Std B" panose="020B0800000000000000" pitchFamily="34" charset="-128"/>
                <a:ea typeface="Adobe Gothic Std B" panose="020B0800000000000000" pitchFamily="34" charset="-128"/>
              </a:rPr>
              <a:t>What is Precision Medicine?</a:t>
            </a:r>
            <a:endParaRPr lang="en-US" sz="3600" b="1" dirty="0">
              <a:solidFill>
                <a:schemeClr val="tx2"/>
              </a:solidFill>
              <a:latin typeface="Adobe Gothic Std B" panose="020B0800000000000000" pitchFamily="34" charset="-128"/>
              <a:ea typeface="Adobe Gothic Std B" panose="020B0800000000000000" pitchFamily="34" charset="-128"/>
            </a:endParaRPr>
          </a:p>
        </p:txBody>
      </p:sp>
      <p:grpSp>
        <p:nvGrpSpPr>
          <p:cNvPr id="6" name="Group 5"/>
          <p:cNvGrpSpPr/>
          <p:nvPr/>
        </p:nvGrpSpPr>
        <p:grpSpPr>
          <a:xfrm>
            <a:off x="140532" y="1689100"/>
            <a:ext cx="11678952" cy="4193504"/>
            <a:chOff x="140532" y="1689100"/>
            <a:chExt cx="11678952" cy="4193504"/>
          </a:xfrm>
        </p:grpSpPr>
        <p:sp>
          <p:nvSpPr>
            <p:cNvPr id="3" name="Rectangle 2"/>
            <p:cNvSpPr/>
            <p:nvPr/>
          </p:nvSpPr>
          <p:spPr>
            <a:xfrm>
              <a:off x="140532" y="5297829"/>
              <a:ext cx="10105652" cy="584775"/>
            </a:xfrm>
            <a:prstGeom prst="rect">
              <a:avLst/>
            </a:prstGeom>
          </p:spPr>
          <p:txBody>
            <a:bodyPr wrap="none">
              <a:spAutoFit/>
            </a:bodyPr>
            <a:lstStyle/>
            <a:p>
              <a:pPr algn="ctr"/>
              <a:r>
                <a:rPr lang="en-US" sz="3200" b="1" dirty="0">
                  <a:solidFill>
                    <a:schemeClr val="tx2"/>
                  </a:solidFill>
                  <a:latin typeface="Adobe Gothic Std B" panose="020B0800000000000000" pitchFamily="34" charset="-128"/>
                  <a:ea typeface="Adobe Gothic Std B" panose="020B0800000000000000" pitchFamily="34" charset="-128"/>
                </a:rPr>
                <a:t>Automatic Medicine </a:t>
              </a:r>
              <a:r>
                <a:rPr lang="en-US" sz="3200" b="1" dirty="0" smtClean="0">
                  <a:solidFill>
                    <a:schemeClr val="tx2"/>
                  </a:solidFill>
                  <a:latin typeface="Adobe Gothic Std B" panose="020B0800000000000000" pitchFamily="34" charset="-128"/>
                  <a:ea typeface="Adobe Gothic Std B" panose="020B0800000000000000" pitchFamily="34" charset="-128"/>
                </a:rPr>
                <a:t>Approach </a:t>
              </a:r>
              <a:r>
                <a:rPr lang="en-US" sz="3200" b="1" dirty="0">
                  <a:solidFill>
                    <a:schemeClr val="tx2"/>
                  </a:solidFill>
                  <a:latin typeface="Adobe Gothic Std B" panose="020B0800000000000000" pitchFamily="34" charset="-128"/>
                  <a:ea typeface="Adobe Gothic Std B" panose="020B0800000000000000" pitchFamily="34" charset="-128"/>
                </a:rPr>
                <a:t>to Support Physicians</a:t>
              </a:r>
              <a:endParaRPr lang="en-US" sz="3200" dirty="0"/>
            </a:p>
          </p:txBody>
        </p:sp>
        <p:pic>
          <p:nvPicPr>
            <p:cNvPr id="5" name="Picture 4"/>
            <p:cNvPicPr>
              <a:picLocks noChangeAspect="1"/>
            </p:cNvPicPr>
            <p:nvPr/>
          </p:nvPicPr>
          <p:blipFill>
            <a:blip r:embed="rId3"/>
            <a:stretch>
              <a:fillRect/>
            </a:stretch>
          </p:blipFill>
          <p:spPr>
            <a:xfrm>
              <a:off x="7035800" y="1689100"/>
              <a:ext cx="4783684" cy="3189123"/>
            </a:xfrm>
            <a:prstGeom prst="rect">
              <a:avLst/>
            </a:prstGeom>
          </p:spPr>
        </p:pic>
      </p:grpSp>
    </p:spTree>
    <p:extLst>
      <p:ext uri="{BB962C8B-B14F-4D97-AF65-F5344CB8AC3E}">
        <p14:creationId xmlns:p14="http://schemas.microsoft.com/office/powerpoint/2010/main" val="257758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5539" y="166348"/>
            <a:ext cx="8096231" cy="584775"/>
          </a:xfrm>
          <a:prstGeom prst="rect">
            <a:avLst/>
          </a:prstGeom>
        </p:spPr>
        <p:txBody>
          <a:bodyPr wrap="square">
            <a:spAutoFit/>
          </a:bodyPr>
          <a:lstStyle/>
          <a:p>
            <a:pPr algn="ctr"/>
            <a:r>
              <a:rPr lang="en-US" sz="3200" b="1" dirty="0" smtClean="0">
                <a:solidFill>
                  <a:schemeClr val="tx2"/>
                </a:solidFill>
                <a:latin typeface="Adobe Gothic Std B" panose="020B0800000000000000" pitchFamily="34" charset="-128"/>
                <a:ea typeface="Adobe Gothic Std B" panose="020B0800000000000000" pitchFamily="34" charset="-128"/>
                <a:cs typeface="+mj-cs"/>
              </a:rPr>
              <a:t>How to achieve Precision Medicine? </a:t>
            </a:r>
            <a:endParaRPr lang="en-US" sz="2000" dirty="0"/>
          </a:p>
        </p:txBody>
      </p:sp>
      <p:sp>
        <p:nvSpPr>
          <p:cNvPr id="5" name="Rectangle 4"/>
          <p:cNvSpPr/>
          <p:nvPr/>
        </p:nvSpPr>
        <p:spPr>
          <a:xfrm>
            <a:off x="145879" y="1042585"/>
            <a:ext cx="11233321" cy="523220"/>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1. Direct way: to understand each diseases with deep knowledge</a:t>
            </a:r>
            <a:endParaRPr lang="en-US" dirty="0"/>
          </a:p>
        </p:txBody>
      </p:sp>
      <p:grpSp>
        <p:nvGrpSpPr>
          <p:cNvPr id="8" name="Group 7"/>
          <p:cNvGrpSpPr/>
          <p:nvPr/>
        </p:nvGrpSpPr>
        <p:grpSpPr>
          <a:xfrm>
            <a:off x="412578" y="3600690"/>
            <a:ext cx="11233321" cy="2950382"/>
            <a:chOff x="412578" y="3600690"/>
            <a:chExt cx="11233321" cy="2950382"/>
          </a:xfrm>
        </p:grpSpPr>
        <p:sp>
          <p:nvSpPr>
            <p:cNvPr id="6" name="Rectangle 5"/>
            <p:cNvSpPr/>
            <p:nvPr/>
          </p:nvSpPr>
          <p:spPr>
            <a:xfrm>
              <a:off x="412578" y="3600690"/>
              <a:ext cx="11233321" cy="523220"/>
            </a:xfrm>
            <a:prstGeom prst="rect">
              <a:avLst/>
            </a:prstGeom>
          </p:spPr>
          <p:txBody>
            <a:bodyPr wrap="square">
              <a:spAutoFit/>
            </a:bodyPr>
            <a:lstStyle/>
            <a:p>
              <a:r>
                <a:rPr lang="en-US" sz="2800" b="1" dirty="0">
                  <a:solidFill>
                    <a:schemeClr val="tx2"/>
                  </a:solidFill>
                  <a:latin typeface="Adobe Gothic Std B" panose="020B0800000000000000" pitchFamily="34" charset="-128"/>
                  <a:ea typeface="Adobe Gothic Std B" panose="020B0800000000000000" pitchFamily="34" charset="-128"/>
                  <a:cs typeface="+mj-cs"/>
                </a:rPr>
                <a:t>2</a:t>
              </a:r>
              <a:r>
                <a:rPr lang="en-US" sz="2800" b="1" dirty="0" smtClean="0">
                  <a:solidFill>
                    <a:schemeClr val="tx2"/>
                  </a:solidFill>
                  <a:latin typeface="Adobe Gothic Std B" panose="020B0800000000000000" pitchFamily="34" charset="-128"/>
                  <a:ea typeface="Adobe Gothic Std B" panose="020B0800000000000000" pitchFamily="34" charset="-128"/>
                  <a:cs typeface="+mj-cs"/>
                </a:rPr>
                <a:t>. indirect way:  it looks we are similar (Data Driven)</a:t>
              </a:r>
              <a:endParaRPr lang="en-US" dirty="0"/>
            </a:p>
          </p:txBody>
        </p:sp>
        <p:pic>
          <p:nvPicPr>
            <p:cNvPr id="31746" name="Picture 2" descr="Image result for cat  tig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2700" y="4306724"/>
              <a:ext cx="3911600" cy="21391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762539" y="4306724"/>
              <a:ext cx="3879745" cy="2244348"/>
            </a:xfrm>
            <a:prstGeom prst="rect">
              <a:avLst/>
            </a:prstGeom>
          </p:spPr>
        </p:pic>
      </p:grpSp>
      <p:pic>
        <p:nvPicPr>
          <p:cNvPr id="9" name="Picture 8"/>
          <p:cNvPicPr>
            <a:picLocks noChangeAspect="1"/>
          </p:cNvPicPr>
          <p:nvPr/>
        </p:nvPicPr>
        <p:blipFill>
          <a:blip r:embed="rId5"/>
          <a:stretch>
            <a:fillRect/>
          </a:stretch>
        </p:blipFill>
        <p:spPr>
          <a:xfrm>
            <a:off x="6273608" y="1607572"/>
            <a:ext cx="3648162" cy="2023590"/>
          </a:xfrm>
          <a:prstGeom prst="rect">
            <a:avLst/>
          </a:prstGeom>
        </p:spPr>
      </p:pic>
      <p:pic>
        <p:nvPicPr>
          <p:cNvPr id="10" name="Picture 9"/>
          <p:cNvPicPr>
            <a:picLocks noChangeAspect="1"/>
          </p:cNvPicPr>
          <p:nvPr/>
        </p:nvPicPr>
        <p:blipFill>
          <a:blip r:embed="rId6"/>
          <a:stretch>
            <a:fillRect/>
          </a:stretch>
        </p:blipFill>
        <p:spPr>
          <a:xfrm>
            <a:off x="888203" y="1612220"/>
            <a:ext cx="4874336" cy="1897063"/>
          </a:xfrm>
          <a:prstGeom prst="rect">
            <a:avLst/>
          </a:prstGeom>
        </p:spPr>
      </p:pic>
    </p:spTree>
    <p:extLst>
      <p:ext uri="{BB962C8B-B14F-4D97-AF65-F5344CB8AC3E}">
        <p14:creationId xmlns:p14="http://schemas.microsoft.com/office/powerpoint/2010/main" val="97014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61925" y="303996"/>
            <a:ext cx="11953875" cy="523220"/>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Individual, Tissue and Subtype Identification with Genomic Data </a:t>
            </a:r>
            <a:endParaRPr lang="en-US" dirty="0"/>
          </a:p>
        </p:txBody>
      </p:sp>
      <p:grpSp>
        <p:nvGrpSpPr>
          <p:cNvPr id="14" name="Group 13"/>
          <p:cNvGrpSpPr/>
          <p:nvPr/>
        </p:nvGrpSpPr>
        <p:grpSpPr>
          <a:xfrm>
            <a:off x="293046" y="1492026"/>
            <a:ext cx="7073875" cy="4702617"/>
            <a:chOff x="4161540" y="1682526"/>
            <a:chExt cx="7073875" cy="4702617"/>
          </a:xfrm>
        </p:grpSpPr>
        <p:grpSp>
          <p:nvGrpSpPr>
            <p:cNvPr id="9" name="Group 8"/>
            <p:cNvGrpSpPr/>
            <p:nvPr/>
          </p:nvGrpSpPr>
          <p:grpSpPr>
            <a:xfrm>
              <a:off x="4535838" y="1697638"/>
              <a:ext cx="6699577" cy="4687505"/>
              <a:chOff x="6917138" y="1335080"/>
              <a:chExt cx="9378254" cy="5347957"/>
            </a:xfrm>
          </p:grpSpPr>
          <p:pic>
            <p:nvPicPr>
              <p:cNvPr id="3" name="Picture 2"/>
              <p:cNvPicPr>
                <a:picLocks noChangeAspect="1"/>
              </p:cNvPicPr>
              <p:nvPr/>
            </p:nvPicPr>
            <p:blipFill>
              <a:blip r:embed="rId3"/>
              <a:stretch>
                <a:fillRect/>
              </a:stretch>
            </p:blipFill>
            <p:spPr>
              <a:xfrm>
                <a:off x="10894718" y="1335080"/>
                <a:ext cx="5400674" cy="4996310"/>
              </a:xfrm>
              <a:prstGeom prst="rect">
                <a:avLst/>
              </a:prstGeom>
            </p:spPr>
          </p:pic>
          <p:sp>
            <p:nvSpPr>
              <p:cNvPr id="4" name="Rectangle 3"/>
              <p:cNvSpPr/>
              <p:nvPr/>
            </p:nvSpPr>
            <p:spPr>
              <a:xfrm>
                <a:off x="11613396" y="6367010"/>
                <a:ext cx="4562376" cy="316027"/>
              </a:xfrm>
              <a:prstGeom prst="rect">
                <a:avLst/>
              </a:prstGeom>
            </p:spPr>
            <p:txBody>
              <a:bodyPr wrap="square">
                <a:spAutoFit/>
              </a:bodyPr>
              <a:lstStyle/>
              <a:p>
                <a:r>
                  <a:rPr lang="en-US" sz="1200" b="1" i="1" dirty="0" smtClean="0">
                    <a:solidFill>
                      <a:srgbClr val="333333"/>
                    </a:solidFill>
                    <a:latin typeface="Helvetica Neue"/>
                  </a:rPr>
                  <a:t>Modified, Nature</a:t>
                </a:r>
                <a:r>
                  <a:rPr lang="en-US" sz="1200" b="1" dirty="0">
                    <a:solidFill>
                      <a:srgbClr val="333333"/>
                    </a:solidFill>
                    <a:latin typeface="Helvetica Neue"/>
                  </a:rPr>
                  <a:t>, 2017; 550 (7675): </a:t>
                </a:r>
                <a:r>
                  <a:rPr lang="en-US" sz="1200" b="1" dirty="0" smtClean="0">
                    <a:solidFill>
                      <a:srgbClr val="333333"/>
                    </a:solidFill>
                    <a:latin typeface="Helvetica Neue"/>
                  </a:rPr>
                  <a:t>204</a:t>
                </a:r>
                <a:endParaRPr lang="en-US" sz="1200" b="1" i="0" dirty="0">
                  <a:solidFill>
                    <a:srgbClr val="333333"/>
                  </a:solidFill>
                  <a:effectLst/>
                  <a:latin typeface="Helvetica Neue"/>
                </a:endParaRPr>
              </a:p>
            </p:txBody>
          </p:sp>
          <p:sp>
            <p:nvSpPr>
              <p:cNvPr id="7" name="Rectangle 6"/>
              <p:cNvSpPr/>
              <p:nvPr/>
            </p:nvSpPr>
            <p:spPr>
              <a:xfrm>
                <a:off x="6917138" y="6355291"/>
                <a:ext cx="4172306" cy="316027"/>
              </a:xfrm>
              <a:prstGeom prst="rect">
                <a:avLst/>
              </a:prstGeom>
            </p:spPr>
            <p:txBody>
              <a:bodyPr wrap="square">
                <a:spAutoFit/>
              </a:bodyPr>
              <a:lstStyle/>
              <a:p>
                <a:r>
                  <a:rPr lang="en-US" sz="1200" b="1" i="1" dirty="0" smtClean="0">
                    <a:solidFill>
                      <a:srgbClr val="333333"/>
                    </a:solidFill>
                    <a:latin typeface="Helvetica Neue"/>
                  </a:rPr>
                  <a:t>Unpublished data, Guo, Schrodi, 2019</a:t>
                </a:r>
                <a:endParaRPr lang="en-US" sz="1200" b="1" i="0" dirty="0">
                  <a:solidFill>
                    <a:srgbClr val="333333"/>
                  </a:solidFill>
                  <a:effectLst/>
                  <a:latin typeface="Helvetica Neue"/>
                </a:endParaRPr>
              </a:p>
            </p:txBody>
          </p:sp>
        </p:grpSp>
        <p:pic>
          <p:nvPicPr>
            <p:cNvPr id="12" name="Picture 11"/>
            <p:cNvPicPr/>
            <p:nvPr/>
          </p:nvPicPr>
          <p:blipFill rotWithShape="1">
            <a:blip r:embed="rId4">
              <a:extLst>
                <a:ext uri="{28A0092B-C50C-407E-A947-70E740481C1C}">
                  <a14:useLocalDpi xmlns:a14="http://schemas.microsoft.com/office/drawing/2010/main" val="0"/>
                </a:ext>
              </a:extLst>
            </a:blip>
            <a:srcRect l="64739" t="10922" b="28307"/>
            <a:stretch/>
          </p:blipFill>
          <p:spPr>
            <a:xfrm>
              <a:off x="4296228" y="1691527"/>
              <a:ext cx="2772230" cy="4327873"/>
            </a:xfrm>
            <a:prstGeom prst="rect">
              <a:avLst/>
            </a:prstGeom>
          </p:spPr>
        </p:pic>
        <p:pic>
          <p:nvPicPr>
            <p:cNvPr id="13" name="Picture 12"/>
            <p:cNvPicPr>
              <a:picLocks noChangeAspect="1"/>
            </p:cNvPicPr>
            <p:nvPr/>
          </p:nvPicPr>
          <p:blipFill rotWithShape="1">
            <a:blip r:embed="rId5"/>
            <a:srcRect l="1458" t="10762" r="66727" b="27862"/>
            <a:stretch/>
          </p:blipFill>
          <p:spPr>
            <a:xfrm>
              <a:off x="4161540" y="1682526"/>
              <a:ext cx="3081088" cy="4460700"/>
            </a:xfrm>
            <a:prstGeom prst="rect">
              <a:avLst/>
            </a:prstGeom>
          </p:spPr>
        </p:pic>
      </p:grpSp>
      <p:sp>
        <p:nvSpPr>
          <p:cNvPr id="15" name="Rectangle 14"/>
          <p:cNvSpPr/>
          <p:nvPr/>
        </p:nvSpPr>
        <p:spPr>
          <a:xfrm>
            <a:off x="161925" y="1273464"/>
            <a:ext cx="7204996" cy="338554"/>
          </a:xfrm>
          <a:prstGeom prst="rect">
            <a:avLst/>
          </a:prstGeom>
        </p:spPr>
        <p:txBody>
          <a:bodyPr wrap="square">
            <a:spAutoFit/>
          </a:bodyPr>
          <a:lstStyle/>
          <a:p>
            <a:pPr algn="ctr"/>
            <a:r>
              <a:rPr lang="en-US" sz="1600" b="1" dirty="0" smtClean="0">
                <a:solidFill>
                  <a:schemeClr val="tx2"/>
                </a:solidFill>
                <a:latin typeface="Adobe Gothic Std B" panose="020B0800000000000000" pitchFamily="34" charset="-128"/>
                <a:ea typeface="Adobe Gothic Std B" panose="020B0800000000000000" pitchFamily="34" charset="-128"/>
                <a:cs typeface="+mj-cs"/>
              </a:rPr>
              <a:t>   </a:t>
            </a:r>
            <a:r>
              <a:rPr lang="en-US" sz="1600" b="1" dirty="0" err="1" smtClean="0">
                <a:solidFill>
                  <a:schemeClr val="tx2"/>
                </a:solidFill>
                <a:latin typeface="Adobe Gothic Std B" panose="020B0800000000000000" pitchFamily="34" charset="-128"/>
                <a:ea typeface="Adobe Gothic Std B" panose="020B0800000000000000" pitchFamily="34" charset="-128"/>
                <a:cs typeface="+mj-cs"/>
              </a:rPr>
              <a:t>CoreExome</a:t>
            </a:r>
            <a:r>
              <a:rPr lang="en-US" sz="1600" b="1" dirty="0" smtClean="0">
                <a:solidFill>
                  <a:schemeClr val="tx2"/>
                </a:solidFill>
                <a:latin typeface="Adobe Gothic Std B" panose="020B0800000000000000" pitchFamily="34" charset="-128"/>
                <a:ea typeface="Adobe Gothic Std B" panose="020B0800000000000000" pitchFamily="34" charset="-128"/>
                <a:cs typeface="+mj-cs"/>
              </a:rPr>
              <a:t> </a:t>
            </a:r>
            <a:r>
              <a:rPr lang="en-US" sz="1600" b="1" dirty="0" err="1" smtClean="0">
                <a:solidFill>
                  <a:schemeClr val="tx2"/>
                </a:solidFill>
                <a:latin typeface="Adobe Gothic Std B" panose="020B0800000000000000" pitchFamily="34" charset="-128"/>
                <a:ea typeface="Adobe Gothic Std B" panose="020B0800000000000000" pitchFamily="34" charset="-128"/>
                <a:cs typeface="+mj-cs"/>
              </a:rPr>
              <a:t>Beadchip</a:t>
            </a:r>
            <a:r>
              <a:rPr lang="en-US" sz="1600" b="1" dirty="0" smtClean="0">
                <a:solidFill>
                  <a:schemeClr val="tx2"/>
                </a:solidFill>
                <a:latin typeface="Adobe Gothic Std B" panose="020B0800000000000000" pitchFamily="34" charset="-128"/>
                <a:ea typeface="Adobe Gothic Std B" panose="020B0800000000000000" pitchFamily="34" charset="-128"/>
                <a:cs typeface="+mj-cs"/>
              </a:rPr>
              <a:t>                       Genome-wide RNA-</a:t>
            </a:r>
            <a:r>
              <a:rPr lang="en-US" sz="1600" b="1" dirty="0" err="1" smtClean="0">
                <a:solidFill>
                  <a:schemeClr val="tx2"/>
                </a:solidFill>
                <a:latin typeface="Adobe Gothic Std B" panose="020B0800000000000000" pitchFamily="34" charset="-128"/>
                <a:ea typeface="Adobe Gothic Std B" panose="020B0800000000000000" pitchFamily="34" charset="-128"/>
                <a:cs typeface="+mj-cs"/>
              </a:rPr>
              <a:t>Seq</a:t>
            </a:r>
            <a:r>
              <a:rPr lang="en-US" sz="1600" b="1" dirty="0" smtClean="0">
                <a:solidFill>
                  <a:schemeClr val="tx2"/>
                </a:solidFill>
                <a:latin typeface="Adobe Gothic Std B" panose="020B0800000000000000" pitchFamily="34" charset="-128"/>
                <a:ea typeface="Adobe Gothic Std B" panose="020B0800000000000000" pitchFamily="34" charset="-128"/>
                <a:cs typeface="+mj-cs"/>
              </a:rPr>
              <a:t> data</a:t>
            </a:r>
            <a:endParaRPr lang="en-US" sz="1100" dirty="0"/>
          </a:p>
        </p:txBody>
      </p:sp>
      <p:pic>
        <p:nvPicPr>
          <p:cNvPr id="16" name="Picture 15"/>
          <p:cNvPicPr>
            <a:picLocks noChangeAspect="1"/>
          </p:cNvPicPr>
          <p:nvPr/>
        </p:nvPicPr>
        <p:blipFill>
          <a:blip r:embed="rId6"/>
          <a:stretch>
            <a:fillRect/>
          </a:stretch>
        </p:blipFill>
        <p:spPr>
          <a:xfrm>
            <a:off x="7361682" y="1540162"/>
            <a:ext cx="4087368" cy="4412563"/>
          </a:xfrm>
          <a:prstGeom prst="rect">
            <a:avLst/>
          </a:prstGeom>
        </p:spPr>
      </p:pic>
      <p:sp>
        <p:nvSpPr>
          <p:cNvPr id="17" name="Oval 16"/>
          <p:cNvSpPr/>
          <p:nvPr/>
        </p:nvSpPr>
        <p:spPr>
          <a:xfrm>
            <a:off x="7390257" y="1595141"/>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373959" y="5764831"/>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1258399" y="1623716"/>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674391" y="5917643"/>
            <a:ext cx="3259241" cy="276999"/>
          </a:xfrm>
          <a:prstGeom prst="rect">
            <a:avLst/>
          </a:prstGeom>
        </p:spPr>
        <p:txBody>
          <a:bodyPr wrap="square">
            <a:spAutoFit/>
          </a:bodyPr>
          <a:lstStyle/>
          <a:p>
            <a:r>
              <a:rPr lang="en-US" sz="1200" b="1" i="1" dirty="0" smtClean="0">
                <a:solidFill>
                  <a:srgbClr val="333333"/>
                </a:solidFill>
                <a:latin typeface="Helvetica Neue"/>
              </a:rPr>
              <a:t>Modified, Nature</a:t>
            </a:r>
            <a:r>
              <a:rPr lang="en-US" sz="1200" b="1" dirty="0">
                <a:solidFill>
                  <a:srgbClr val="333333"/>
                </a:solidFill>
                <a:latin typeface="Helvetica Neue"/>
              </a:rPr>
              <a:t>, 2017; </a:t>
            </a:r>
            <a:r>
              <a:rPr lang="en-US" sz="1200" b="1" dirty="0" smtClean="0">
                <a:solidFill>
                  <a:srgbClr val="333333"/>
                </a:solidFill>
                <a:latin typeface="Helvetica Neue"/>
              </a:rPr>
              <a:t>547 (7663): 314</a:t>
            </a:r>
            <a:endParaRPr lang="en-US" sz="1200" b="1" i="0" dirty="0">
              <a:solidFill>
                <a:srgbClr val="333333"/>
              </a:solidFill>
              <a:effectLst/>
              <a:latin typeface="Helvetica Neue"/>
            </a:endParaRPr>
          </a:p>
        </p:txBody>
      </p:sp>
      <p:sp>
        <p:nvSpPr>
          <p:cNvPr id="21" name="Rectangle 20"/>
          <p:cNvSpPr/>
          <p:nvPr/>
        </p:nvSpPr>
        <p:spPr>
          <a:xfrm>
            <a:off x="7407925" y="1226895"/>
            <a:ext cx="4097597" cy="369332"/>
          </a:xfrm>
          <a:prstGeom prst="rect">
            <a:avLst/>
          </a:prstGeom>
        </p:spPr>
        <p:txBody>
          <a:bodyPr wrap="none">
            <a:spAutoFit/>
          </a:bodyPr>
          <a:lstStyle/>
          <a:p>
            <a:pPr algn="ctr"/>
            <a:r>
              <a:rPr lang="en-US" b="1" dirty="0">
                <a:solidFill>
                  <a:schemeClr val="tx2"/>
                </a:solidFill>
                <a:latin typeface="Adobe Gothic Std B" panose="020B0800000000000000" pitchFamily="34" charset="-128"/>
                <a:ea typeface="Adobe Gothic Std B" panose="020B0800000000000000" pitchFamily="34" charset="-128"/>
              </a:rPr>
              <a:t>Genome-wide </a:t>
            </a:r>
            <a:r>
              <a:rPr lang="en-US" b="1" dirty="0" smtClean="0">
                <a:solidFill>
                  <a:schemeClr val="tx2"/>
                </a:solidFill>
                <a:latin typeface="Adobe Gothic Std B" panose="020B0800000000000000" pitchFamily="34" charset="-128"/>
                <a:ea typeface="Adobe Gothic Std B" panose="020B0800000000000000" pitchFamily="34" charset="-128"/>
              </a:rPr>
              <a:t>DNA methylation </a:t>
            </a:r>
            <a:r>
              <a:rPr lang="en-US" b="1" dirty="0">
                <a:solidFill>
                  <a:schemeClr val="tx2"/>
                </a:solidFill>
                <a:latin typeface="Adobe Gothic Std B" panose="020B0800000000000000" pitchFamily="34" charset="-128"/>
                <a:ea typeface="Adobe Gothic Std B" panose="020B0800000000000000" pitchFamily="34" charset="-128"/>
              </a:rPr>
              <a:t>data</a:t>
            </a:r>
            <a:endParaRPr lang="en-US" sz="1200" dirty="0"/>
          </a:p>
        </p:txBody>
      </p:sp>
      <p:cxnSp>
        <p:nvCxnSpPr>
          <p:cNvPr id="23" name="Straight Arrow Connector 22"/>
          <p:cNvCxnSpPr/>
          <p:nvPr/>
        </p:nvCxnSpPr>
        <p:spPr>
          <a:xfrm flipV="1">
            <a:off x="1628775" y="1752600"/>
            <a:ext cx="276225" cy="85725"/>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95350" y="1699825"/>
            <a:ext cx="786290" cy="369332"/>
          </a:xfrm>
          <a:prstGeom prst="rect">
            <a:avLst/>
          </a:prstGeom>
        </p:spPr>
        <p:txBody>
          <a:bodyPr wrap="square">
            <a:spAutoFit/>
          </a:bodyPr>
          <a:lstStyle/>
          <a:p>
            <a:pPr algn="ctr"/>
            <a:r>
              <a:rPr lang="en-US" b="1" dirty="0" smtClean="0">
                <a:solidFill>
                  <a:srgbClr val="92D050"/>
                </a:solidFill>
              </a:rPr>
              <a:t>Asian</a:t>
            </a:r>
            <a:endParaRPr lang="en-US" b="1" dirty="0">
              <a:solidFill>
                <a:srgbClr val="92D050"/>
              </a:solidFill>
            </a:endParaRPr>
          </a:p>
        </p:txBody>
      </p:sp>
      <p:cxnSp>
        <p:nvCxnSpPr>
          <p:cNvPr id="25" name="Straight Arrow Connector 24"/>
          <p:cNvCxnSpPr/>
          <p:nvPr/>
        </p:nvCxnSpPr>
        <p:spPr>
          <a:xfrm flipV="1">
            <a:off x="2696605" y="5079707"/>
            <a:ext cx="276225" cy="857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841173" y="4937903"/>
            <a:ext cx="1036815" cy="369332"/>
          </a:xfrm>
          <a:prstGeom prst="rect">
            <a:avLst/>
          </a:prstGeom>
        </p:spPr>
        <p:txBody>
          <a:bodyPr wrap="square">
            <a:spAutoFit/>
          </a:bodyPr>
          <a:lstStyle/>
          <a:p>
            <a:pPr algn="ctr"/>
            <a:r>
              <a:rPr lang="en-US" b="1" dirty="0" smtClean="0">
                <a:solidFill>
                  <a:srgbClr val="FF0000"/>
                </a:solidFill>
              </a:rPr>
              <a:t>African</a:t>
            </a:r>
            <a:endParaRPr lang="en-US" b="1" dirty="0">
              <a:solidFill>
                <a:srgbClr val="FF0000"/>
              </a:solidFill>
            </a:endParaRPr>
          </a:p>
        </p:txBody>
      </p:sp>
      <p:grpSp>
        <p:nvGrpSpPr>
          <p:cNvPr id="32" name="Group 31"/>
          <p:cNvGrpSpPr/>
          <p:nvPr/>
        </p:nvGrpSpPr>
        <p:grpSpPr>
          <a:xfrm>
            <a:off x="855773" y="4451344"/>
            <a:ext cx="1283471" cy="561944"/>
            <a:chOff x="855773" y="4451344"/>
            <a:chExt cx="1283471" cy="561944"/>
          </a:xfrm>
        </p:grpSpPr>
        <p:cxnSp>
          <p:nvCxnSpPr>
            <p:cNvPr id="27" name="Straight Arrow Connector 26"/>
            <p:cNvCxnSpPr/>
            <p:nvPr/>
          </p:nvCxnSpPr>
          <p:spPr>
            <a:xfrm flipH="1" flipV="1">
              <a:off x="1273671" y="4451344"/>
              <a:ext cx="75816" cy="2808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55773" y="4643956"/>
              <a:ext cx="1283471" cy="369332"/>
            </a:xfrm>
            <a:prstGeom prst="rect">
              <a:avLst/>
            </a:prstGeom>
          </p:spPr>
          <p:txBody>
            <a:bodyPr wrap="square">
              <a:spAutoFit/>
            </a:bodyPr>
            <a:lstStyle/>
            <a:p>
              <a:pPr algn="ctr"/>
              <a:r>
                <a:rPr lang="en-US" b="1" dirty="0" smtClean="0">
                  <a:solidFill>
                    <a:srgbClr val="FFC000"/>
                  </a:solidFill>
                </a:rPr>
                <a:t>European</a:t>
              </a:r>
              <a:endParaRPr lang="en-US" b="1" dirty="0">
                <a:solidFill>
                  <a:srgbClr val="FFC000"/>
                </a:solidFill>
              </a:endParaRPr>
            </a:p>
          </p:txBody>
        </p:sp>
      </p:grpSp>
      <p:grpSp>
        <p:nvGrpSpPr>
          <p:cNvPr id="33" name="Group 32"/>
          <p:cNvGrpSpPr/>
          <p:nvPr/>
        </p:nvGrpSpPr>
        <p:grpSpPr>
          <a:xfrm>
            <a:off x="6200597" y="4841705"/>
            <a:ext cx="1283471" cy="452037"/>
            <a:chOff x="1136798" y="4279761"/>
            <a:chExt cx="1283471" cy="452037"/>
          </a:xfrm>
        </p:grpSpPr>
        <p:cxnSp>
          <p:nvCxnSpPr>
            <p:cNvPr id="34" name="Straight Arrow Connector 33"/>
            <p:cNvCxnSpPr/>
            <p:nvPr/>
          </p:nvCxnSpPr>
          <p:spPr>
            <a:xfrm flipH="1" flipV="1">
              <a:off x="1302246" y="4279761"/>
              <a:ext cx="225696" cy="17158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136798" y="4362466"/>
              <a:ext cx="1283471" cy="369332"/>
            </a:xfrm>
            <a:prstGeom prst="rect">
              <a:avLst/>
            </a:prstGeom>
          </p:spPr>
          <p:txBody>
            <a:bodyPr wrap="square">
              <a:spAutoFit/>
            </a:bodyPr>
            <a:lstStyle/>
            <a:p>
              <a:pPr algn="ctr"/>
              <a:r>
                <a:rPr lang="en-US" b="1" dirty="0" smtClean="0">
                  <a:solidFill>
                    <a:srgbClr val="FFC000"/>
                  </a:solidFill>
                </a:rPr>
                <a:t>Brain</a:t>
              </a:r>
              <a:endParaRPr lang="en-US" b="1" dirty="0">
                <a:solidFill>
                  <a:srgbClr val="FFC000"/>
                </a:solidFill>
              </a:endParaRPr>
            </a:p>
          </p:txBody>
        </p:sp>
      </p:grpSp>
      <p:sp>
        <p:nvSpPr>
          <p:cNvPr id="41" name="Rectangle 40"/>
          <p:cNvSpPr/>
          <p:nvPr/>
        </p:nvSpPr>
        <p:spPr>
          <a:xfrm>
            <a:off x="10000545" y="3527503"/>
            <a:ext cx="1353255" cy="338554"/>
          </a:xfrm>
          <a:prstGeom prst="rect">
            <a:avLst/>
          </a:prstGeom>
        </p:spPr>
        <p:txBody>
          <a:bodyPr wrap="none">
            <a:spAutoFit/>
          </a:bodyPr>
          <a:lstStyle/>
          <a:p>
            <a:pPr algn="ctr"/>
            <a:r>
              <a:rPr lang="en-US" sz="1600" b="1" dirty="0" smtClean="0">
                <a:solidFill>
                  <a:srgbClr val="7030A0"/>
                </a:solidFill>
                <a:latin typeface="Adobe Gothic Std B" panose="020B0800000000000000" pitchFamily="34" charset="-128"/>
                <a:ea typeface="Adobe Gothic Std B" panose="020B0800000000000000" pitchFamily="34" charset="-128"/>
              </a:rPr>
              <a:t>Brain cancer</a:t>
            </a:r>
            <a:endParaRPr lang="en-US" sz="1100" dirty="0">
              <a:solidFill>
                <a:srgbClr val="7030A0"/>
              </a:solidFill>
            </a:endParaRPr>
          </a:p>
        </p:txBody>
      </p:sp>
    </p:spTree>
    <p:extLst>
      <p:ext uri="{BB962C8B-B14F-4D97-AF65-F5344CB8AC3E}">
        <p14:creationId xmlns:p14="http://schemas.microsoft.com/office/powerpoint/2010/main" val="40363197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solidFill>
                  <a:schemeClr val="bg1">
                    <a:lumMod val="75000"/>
                  </a:schemeClr>
                </a:solidFill>
                <a:latin typeface="Arial" panose="020B0604020202020204" pitchFamily="34" charset="0"/>
                <a:cs typeface="Arial" panose="020B0604020202020204" pitchFamily="34" charset="0"/>
              </a:rPr>
              <a:t>Plans to Obtain External Funding to Support my Research </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Linkage analysis to identify </a:t>
            </a:r>
            <a:r>
              <a:rPr lang="en-US" sz="2000" u="sng" dirty="0">
                <a:latin typeface="Arial" panose="020B0604020202020204" pitchFamily="34" charset="0"/>
                <a:cs typeface="Arial" panose="020B0604020202020204" pitchFamily="34" charset="0"/>
              </a:rPr>
              <a:t>acute myeloid leukemia (AML) </a:t>
            </a:r>
            <a:r>
              <a:rPr lang="en-US" sz="2000" u="sng" dirty="0" smtClean="0">
                <a:latin typeface="Arial" panose="020B0604020202020204" pitchFamily="34" charset="0"/>
                <a:cs typeface="Arial" panose="020B0604020202020204" pitchFamily="34" charset="0"/>
              </a:rPr>
              <a:t>genes (EJHG, 2015)</a:t>
            </a:r>
            <a:endParaRPr lang="en-US" sz="20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Compound heterozygote analysis  to identify </a:t>
            </a:r>
            <a:r>
              <a:rPr lang="en-US" sz="2000" u="sng" dirty="0">
                <a:latin typeface="Arial" panose="020B0604020202020204" pitchFamily="34" charset="0"/>
                <a:cs typeface="Arial" panose="020B0604020202020204" pitchFamily="34" charset="0"/>
              </a:rPr>
              <a:t>hemochromatosis</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genes (Blood, 2019)</a:t>
            </a:r>
            <a:endParaRPr lang="en-US" sz="2000" dirty="0">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DNA biomarkers </a:t>
            </a:r>
            <a:r>
              <a:rPr lang="en-US" sz="2000" dirty="0" smtClean="0">
                <a:solidFill>
                  <a:schemeClr val="bg1">
                    <a:lumMod val="75000"/>
                  </a:schemeClr>
                </a:solidFill>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Serum DNA </a:t>
            </a:r>
            <a:r>
              <a:rPr lang="en-US" sz="2000" dirty="0">
                <a:solidFill>
                  <a:schemeClr val="bg1">
                    <a:lumMod val="75000"/>
                  </a:schemeClr>
                </a:solidFill>
                <a:latin typeface="Arial" panose="020B0604020202020204" pitchFamily="34" charset="0"/>
                <a:cs typeface="Arial" panose="020B0604020202020204" pitchFamily="34" charset="0"/>
              </a:rPr>
              <a:t>methylation </a:t>
            </a:r>
            <a:r>
              <a:rPr lang="en-US" sz="2000" dirty="0" smtClean="0">
                <a:solidFill>
                  <a:schemeClr val="bg1">
                    <a:lumMod val="75000"/>
                  </a:schemeClr>
                </a:solidFill>
                <a:latin typeface="Arial" panose="020B0604020202020204" pitchFamily="34" charset="0"/>
                <a:cs typeface="Arial" panose="020B0604020202020204" pitchFamily="34" charset="0"/>
              </a:rPr>
              <a:t>based early biomarkers for </a:t>
            </a:r>
            <a:r>
              <a:rPr lang="en-US" sz="2000" u="sng" dirty="0" smtClean="0">
                <a:solidFill>
                  <a:schemeClr val="bg1">
                    <a:lumMod val="75000"/>
                  </a:schemeClr>
                </a:solidFill>
                <a:latin typeface="Arial" panose="020B0604020202020204" pitchFamily="34" charset="0"/>
                <a:cs typeface="Arial" panose="020B0604020202020204" pitchFamily="34" charset="0"/>
              </a:rPr>
              <a:t>HBV-HCC (Clinical Epigenetics, 2017)</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Urine DNA methylation biomarker </a:t>
            </a:r>
            <a:r>
              <a:rPr lang="en-US" sz="2000" dirty="0" err="1" smtClean="0">
                <a:solidFill>
                  <a:schemeClr val="bg1">
                    <a:lumMod val="75000"/>
                  </a:schemeClr>
                </a:solidFill>
                <a:latin typeface="Arial" panose="020B0604020202020204" pitchFamily="34" charset="0"/>
                <a:cs typeface="Arial" panose="020B0604020202020204" pitchFamily="34" charset="0"/>
              </a:rPr>
              <a:t>fors</a:t>
            </a:r>
            <a:r>
              <a:rPr lang="en-US" sz="2000" dirty="0" smtClean="0">
                <a:solidFill>
                  <a:schemeClr val="bg1">
                    <a:lumMod val="75000"/>
                  </a:schemeClr>
                </a:solidFill>
                <a:latin typeface="Arial" panose="020B0604020202020204" pitchFamily="34" charset="0"/>
                <a:cs typeface="Arial" panose="020B0604020202020204" pitchFamily="34" charset="0"/>
              </a:rPr>
              <a:t> </a:t>
            </a:r>
            <a:r>
              <a:rPr lang="en-US" sz="2000" u="sng" dirty="0" smtClean="0">
                <a:solidFill>
                  <a:schemeClr val="bg1">
                    <a:lumMod val="75000"/>
                  </a:schemeClr>
                </a:solidFill>
                <a:latin typeface="Arial" panose="020B0604020202020204" pitchFamily="34" charset="0"/>
                <a:cs typeface="Arial" panose="020B0604020202020204" pitchFamily="34" charset="0"/>
              </a:rPr>
              <a:t>bladder cancer (</a:t>
            </a:r>
            <a:r>
              <a:rPr lang="en-US" sz="2000" u="sng" dirty="0" err="1" smtClean="0">
                <a:solidFill>
                  <a:schemeClr val="bg1">
                    <a:lumMod val="75000"/>
                  </a:schemeClr>
                </a:solidFill>
                <a:latin typeface="Arial" panose="020B0604020202020204" pitchFamily="34" charset="0"/>
                <a:cs typeface="Arial" panose="020B0604020202020204" pitchFamily="34" charset="0"/>
              </a:rPr>
              <a:t>PloS</a:t>
            </a:r>
            <a:r>
              <a:rPr lang="en-US" sz="2000" u="sng" dirty="0" smtClean="0">
                <a:solidFill>
                  <a:schemeClr val="bg1">
                    <a:lumMod val="75000"/>
                  </a:schemeClr>
                </a:solidFill>
                <a:latin typeface="Arial" panose="020B0604020202020204" pitchFamily="34" charset="0"/>
                <a:cs typeface="Arial" panose="020B0604020202020204" pitchFamily="34" charset="0"/>
              </a:rPr>
              <a:t> One, 2015)</a:t>
            </a:r>
            <a:endParaRPr lang="en-US" sz="2000" dirty="0" smtClean="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Tissue-of-origin mapping for </a:t>
            </a:r>
            <a:r>
              <a:rPr lang="en-US" sz="2000" dirty="0" err="1" smtClean="0">
                <a:solidFill>
                  <a:schemeClr val="bg1">
                    <a:lumMod val="75000"/>
                  </a:schemeClr>
                </a:solidFill>
                <a:latin typeface="Arial" panose="020B0604020202020204" pitchFamily="34" charset="0"/>
                <a:cs typeface="Arial" panose="020B0604020202020204" pitchFamily="34" charset="0"/>
              </a:rPr>
              <a:t>cfDNA</a:t>
            </a:r>
            <a:r>
              <a:rPr lang="en-US" sz="2000" dirty="0" smtClean="0">
                <a:solidFill>
                  <a:schemeClr val="bg1">
                    <a:lumMod val="75000"/>
                  </a:schemeClr>
                </a:solidFill>
                <a:latin typeface="Arial" panose="020B0604020202020204" pitchFamily="34" charset="0"/>
                <a:cs typeface="Arial" panose="020B0604020202020204" pitchFamily="34" charset="0"/>
              </a:rPr>
              <a:t> fragment in the blood (Nature Genetics, 2017)</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Contribution of Genetics variations in Epigenetics factors to human </a:t>
            </a:r>
            <a:r>
              <a:rPr lang="en-US" sz="2000" dirty="0" smtClean="0">
                <a:solidFill>
                  <a:schemeClr val="bg1">
                    <a:lumMod val="75000"/>
                  </a:schemeClr>
                </a:solidFill>
                <a:latin typeface="Arial" panose="020B0604020202020204" pitchFamily="34" charset="0"/>
                <a:cs typeface="Arial" panose="020B0604020202020204" pitchFamily="34" charset="0"/>
              </a:rPr>
              <a:t>diseases (CIBM)  </a:t>
            </a:r>
            <a:endParaRPr lang="en-US" sz="2000"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Cell-free DNA methylation based Pan-cancer early screening in PMRP </a:t>
            </a:r>
            <a:r>
              <a:rPr lang="en-US" sz="2000" dirty="0" smtClean="0">
                <a:solidFill>
                  <a:schemeClr val="bg1">
                    <a:lumMod val="75000"/>
                  </a:schemeClr>
                </a:solidFill>
                <a:latin typeface="Arial" panose="020B0604020202020204" pitchFamily="34" charset="0"/>
                <a:cs typeface="Arial" panose="020B0604020202020204" pitchFamily="34" charset="0"/>
              </a:rPr>
              <a:t>cohort (RO1)</a:t>
            </a:r>
            <a:endParaRPr lang="en-US" sz="2000" dirty="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38381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9852</TotalTime>
  <Words>4688</Words>
  <Application>Microsoft Office PowerPoint</Application>
  <PresentationFormat>Widescreen</PresentationFormat>
  <Paragraphs>541</Paragraphs>
  <Slides>39</Slides>
  <Notes>32</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39</vt:i4>
      </vt:variant>
    </vt:vector>
  </HeadingPairs>
  <TitlesOfParts>
    <vt:vector size="61" baseType="lpstr">
      <vt:lpstr>Adobe Fan Heiti Std B</vt:lpstr>
      <vt:lpstr>Adobe Gothic Std B</vt:lpstr>
      <vt:lpstr>Adobe Heiti Std R</vt:lpstr>
      <vt:lpstr>宋体</vt:lpstr>
      <vt:lpstr>Arial</vt:lpstr>
      <vt:lpstr>Arial Black</vt:lpstr>
      <vt:lpstr>Calibri</vt:lpstr>
      <vt:lpstr>Calibri Light</vt:lpstr>
      <vt:lpstr>Cambria</vt:lpstr>
      <vt:lpstr>Cambria Math</vt:lpstr>
      <vt:lpstr>等线</vt:lpstr>
      <vt:lpstr>DiverdaSansCom-Bold</vt:lpstr>
      <vt:lpstr>Helvetica</vt:lpstr>
      <vt:lpstr>Helvetica Neue</vt:lpstr>
      <vt:lpstr>Helvetica W01 Roman</vt:lpstr>
      <vt:lpstr>ITCSymbolStd-MediumItalic</vt:lpstr>
      <vt:lpstr>Lora</vt:lpstr>
      <vt:lpstr>黑体</vt:lpstr>
      <vt:lpstr>华文楷体</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MCHS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Guo, Shicheng</dc:creator>
  <cp:lastModifiedBy>Guo, Shicheng</cp:lastModifiedBy>
  <cp:revision>1078</cp:revision>
  <dcterms:created xsi:type="dcterms:W3CDTF">2019-04-18T04:27:02Z</dcterms:created>
  <dcterms:modified xsi:type="dcterms:W3CDTF">2019-06-27T03:07:40Z</dcterms:modified>
</cp:coreProperties>
</file>